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ink/ink2.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46"/>
  </p:notesMasterIdLst>
  <p:sldIdLst>
    <p:sldId id="318" r:id="rId2"/>
    <p:sldId id="259" r:id="rId3"/>
    <p:sldId id="256" r:id="rId4"/>
    <p:sldId id="258" r:id="rId5"/>
    <p:sldId id="268" r:id="rId6"/>
    <p:sldId id="269" r:id="rId7"/>
    <p:sldId id="278" r:id="rId8"/>
    <p:sldId id="275" r:id="rId9"/>
    <p:sldId id="270" r:id="rId10"/>
    <p:sldId id="271" r:id="rId11"/>
    <p:sldId id="316" r:id="rId12"/>
    <p:sldId id="317" r:id="rId13"/>
    <p:sldId id="300" r:id="rId14"/>
    <p:sldId id="272" r:id="rId15"/>
    <p:sldId id="280" r:id="rId16"/>
    <p:sldId id="267" r:id="rId17"/>
    <p:sldId id="262" r:id="rId18"/>
    <p:sldId id="263" r:id="rId19"/>
    <p:sldId id="264" r:id="rId20"/>
    <p:sldId id="265" r:id="rId21"/>
    <p:sldId id="266" r:id="rId22"/>
    <p:sldId id="273" r:id="rId23"/>
    <p:sldId id="274" r:id="rId24"/>
    <p:sldId id="320" r:id="rId25"/>
    <p:sldId id="277" r:id="rId26"/>
    <p:sldId id="276" r:id="rId27"/>
    <p:sldId id="279" r:id="rId28"/>
    <p:sldId id="322" r:id="rId29"/>
    <p:sldId id="303" r:id="rId30"/>
    <p:sldId id="304" r:id="rId31"/>
    <p:sldId id="306" r:id="rId32"/>
    <p:sldId id="307" r:id="rId33"/>
    <p:sldId id="310" r:id="rId34"/>
    <p:sldId id="311" r:id="rId35"/>
    <p:sldId id="312" r:id="rId36"/>
    <p:sldId id="314" r:id="rId37"/>
    <p:sldId id="308" r:id="rId38"/>
    <p:sldId id="305" r:id="rId39"/>
    <p:sldId id="319" r:id="rId40"/>
    <p:sldId id="323" r:id="rId41"/>
    <p:sldId id="324" r:id="rId42"/>
    <p:sldId id="325" r:id="rId43"/>
    <p:sldId id="326" r:id="rId44"/>
    <p:sldId id="327"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E9B346E-2AB0-40D8-929B-AAB4192F46D9}">
          <p14:sldIdLst>
            <p14:sldId id="318"/>
            <p14:sldId id="259"/>
            <p14:sldId id="256"/>
            <p14:sldId id="258"/>
            <p14:sldId id="268"/>
            <p14:sldId id="269"/>
            <p14:sldId id="278"/>
            <p14:sldId id="275"/>
            <p14:sldId id="270"/>
            <p14:sldId id="271"/>
            <p14:sldId id="316"/>
            <p14:sldId id="317"/>
            <p14:sldId id="300"/>
            <p14:sldId id="272"/>
            <p14:sldId id="280"/>
            <p14:sldId id="267"/>
            <p14:sldId id="262"/>
            <p14:sldId id="263"/>
            <p14:sldId id="264"/>
            <p14:sldId id="265"/>
            <p14:sldId id="266"/>
            <p14:sldId id="273"/>
            <p14:sldId id="274"/>
            <p14:sldId id="320"/>
            <p14:sldId id="277"/>
            <p14:sldId id="276"/>
            <p14:sldId id="279"/>
            <p14:sldId id="322"/>
            <p14:sldId id="303"/>
            <p14:sldId id="304"/>
            <p14:sldId id="306"/>
            <p14:sldId id="307"/>
            <p14:sldId id="310"/>
            <p14:sldId id="311"/>
            <p14:sldId id="312"/>
            <p14:sldId id="314"/>
            <p14:sldId id="308"/>
            <p14:sldId id="305"/>
            <p14:sldId id="319"/>
            <p14:sldId id="323"/>
            <p14:sldId id="324"/>
            <p14:sldId id="325"/>
            <p14:sldId id="326"/>
            <p14:sldId id="32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30T20:15:27.577"/>
    </inkml:context>
    <inkml:brush xml:id="br0">
      <inkml:brushProperty name="width" value="0.05" units="cm"/>
      <inkml:brushProperty name="height" value="0.05" units="cm"/>
      <inkml:brushProperty name="color" value="#E71224"/>
    </inkml:brush>
  </inkml:definitions>
  <inkml:trace contextRef="#ctx0" brushRef="#br0">1 47 24575,'13'4'0,"7"-2"0,11 4 0,4-1 0,21 2 0,-7 2 0,27-8 0,11 5 0,27-6 0,20 0-685,-56-3 0,4-1 685,-1 3 0,2 1 0,6-7 0,0-1 0,-3 4 0,-1 0 0,-8-4 0,-1 0-15,-8 1 1,-2-1 14,30-4 0,-39 4 0,-25 3 0,-23 5 0,-6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30T20:15:31.790"/>
    </inkml:context>
    <inkml:brush xml:id="br0">
      <inkml:brushProperty name="width" value="0.05" units="cm"/>
      <inkml:brushProperty name="height" value="0.05" units="cm"/>
      <inkml:brushProperty name="color" value="#E71224"/>
    </inkml:brush>
  </inkml:definitions>
  <inkml:trace contextRef="#ctx0" brushRef="#br0">0 1 24575,'68'11'0,"23"2"0,-27-5 0,4-1-885,4-3 0,2 0 885,9 0 0,2-1 0,-7-2 0,-2-2 0,4 2 0,0-2 0,-3-2 0,-2-1 0,-6 1 0,-4-2 572,50-8-572,-46 2 73,-30 2 0,-28 5 0,-10 1 1</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80.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94EBDA-6D45-4A2E-ACFE-74FFD3EEBF4C}" type="datetimeFigureOut">
              <a:rPr lang="en-IN" smtClean="0"/>
              <a:t>08-05-2022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18E73C-D6EE-4480-BE62-84B4C0BC8D88}" type="slidenum">
              <a:rPr lang="en-IN" smtClean="0"/>
              <a:t>‹#›</a:t>
            </a:fld>
            <a:endParaRPr lang="en-IN"/>
          </a:p>
        </p:txBody>
      </p:sp>
    </p:spTree>
    <p:extLst>
      <p:ext uri="{BB962C8B-B14F-4D97-AF65-F5344CB8AC3E}">
        <p14:creationId xmlns:p14="http://schemas.microsoft.com/office/powerpoint/2010/main" val="2558131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Ansible is an IT automation tool. It can configure systems, deploy software, and orchestrate more advanced IT tasks such as continuous deployments or zero downtime rolling updates.</a:t>
            </a:r>
          </a:p>
          <a:p>
            <a:pPr marL="0" indent="0">
              <a:buNone/>
            </a:pPr>
            <a:r>
              <a:rPr lang="en-US" dirty="0"/>
              <a:t>Ansible’s main goals are simplicity and ease-of-use. It also has a strong focus on security and reliability, featuring a minimum of moving parts, usage of OpenSSH for transport (with other transports and pull modes as alternatives), and a language that is designed around auditability by humans–even those not familiar with the program.</a:t>
            </a:r>
          </a:p>
          <a:p>
            <a:endParaRPr lang="en-US" dirty="0"/>
          </a:p>
        </p:txBody>
      </p:sp>
      <p:sp>
        <p:nvSpPr>
          <p:cNvPr id="4" name="Slide Number Placeholder 3"/>
          <p:cNvSpPr>
            <a:spLocks noGrp="1"/>
          </p:cNvSpPr>
          <p:nvPr>
            <p:ph type="sldNum" sz="quarter" idx="5"/>
          </p:nvPr>
        </p:nvSpPr>
        <p:spPr/>
        <p:txBody>
          <a:bodyPr/>
          <a:lstStyle/>
          <a:p>
            <a:pPr>
              <a:defRPr/>
            </a:pPr>
            <a:fld id="{CAD08E57-B576-F641-BEA6-C3D752DF7F66}" type="slidenum">
              <a:rPr lang="en-US" smtClean="0"/>
              <a:pPr>
                <a:defRPr/>
              </a:pPr>
              <a:t>29</a:t>
            </a:fld>
            <a:endParaRPr lang="en-US"/>
          </a:p>
        </p:txBody>
      </p:sp>
    </p:spTree>
    <p:extLst>
      <p:ext uri="{BB962C8B-B14F-4D97-AF65-F5344CB8AC3E}">
        <p14:creationId xmlns:p14="http://schemas.microsoft.com/office/powerpoint/2010/main" val="28265064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CAD08E57-B576-F641-BEA6-C3D752DF7F66}" type="slidenum">
              <a:rPr lang="en-US" smtClean="0"/>
              <a:pPr>
                <a:defRPr/>
              </a:pPr>
              <a:t>38</a:t>
            </a:fld>
            <a:endParaRPr lang="en-US"/>
          </a:p>
        </p:txBody>
      </p:sp>
    </p:spTree>
    <p:extLst>
      <p:ext uri="{BB962C8B-B14F-4D97-AF65-F5344CB8AC3E}">
        <p14:creationId xmlns:p14="http://schemas.microsoft.com/office/powerpoint/2010/main" val="28694786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CAD08E57-B576-F641-BEA6-C3D752DF7F66}" type="slidenum">
              <a:rPr lang="en-US" smtClean="0"/>
              <a:pPr>
                <a:defRPr/>
              </a:pPr>
              <a:t>30</a:t>
            </a:fld>
            <a:endParaRPr lang="en-US"/>
          </a:p>
        </p:txBody>
      </p:sp>
    </p:spTree>
    <p:extLst>
      <p:ext uri="{BB962C8B-B14F-4D97-AF65-F5344CB8AC3E}">
        <p14:creationId xmlns:p14="http://schemas.microsoft.com/office/powerpoint/2010/main" val="2071902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CAD08E57-B576-F641-BEA6-C3D752DF7F66}" type="slidenum">
              <a:rPr lang="en-US" smtClean="0"/>
              <a:pPr>
                <a:defRPr/>
              </a:pPr>
              <a:t>31</a:t>
            </a:fld>
            <a:endParaRPr lang="en-US"/>
          </a:p>
        </p:txBody>
      </p:sp>
    </p:spTree>
    <p:extLst>
      <p:ext uri="{BB962C8B-B14F-4D97-AF65-F5344CB8AC3E}">
        <p14:creationId xmlns:p14="http://schemas.microsoft.com/office/powerpoint/2010/main" val="2741822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CAD08E57-B576-F641-BEA6-C3D752DF7F66}" type="slidenum">
              <a:rPr lang="en-US" smtClean="0"/>
              <a:pPr>
                <a:defRPr/>
              </a:pPr>
              <a:t>32</a:t>
            </a:fld>
            <a:endParaRPr lang="en-US"/>
          </a:p>
        </p:txBody>
      </p:sp>
    </p:spTree>
    <p:extLst>
      <p:ext uri="{BB962C8B-B14F-4D97-AF65-F5344CB8AC3E}">
        <p14:creationId xmlns:p14="http://schemas.microsoft.com/office/powerpoint/2010/main" val="2576971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CAD08E57-B576-F641-BEA6-C3D752DF7F66}" type="slidenum">
              <a:rPr lang="en-US" smtClean="0"/>
              <a:pPr>
                <a:defRPr/>
              </a:pPr>
              <a:t>33</a:t>
            </a:fld>
            <a:endParaRPr lang="en-US"/>
          </a:p>
        </p:txBody>
      </p:sp>
    </p:spTree>
    <p:extLst>
      <p:ext uri="{BB962C8B-B14F-4D97-AF65-F5344CB8AC3E}">
        <p14:creationId xmlns:p14="http://schemas.microsoft.com/office/powerpoint/2010/main" val="2831088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CAD08E57-B576-F641-BEA6-C3D752DF7F66}" type="slidenum">
              <a:rPr lang="en-US" smtClean="0"/>
              <a:pPr>
                <a:defRPr/>
              </a:pPr>
              <a:t>34</a:t>
            </a:fld>
            <a:endParaRPr lang="en-US"/>
          </a:p>
        </p:txBody>
      </p:sp>
    </p:spTree>
    <p:extLst>
      <p:ext uri="{BB962C8B-B14F-4D97-AF65-F5344CB8AC3E}">
        <p14:creationId xmlns:p14="http://schemas.microsoft.com/office/powerpoint/2010/main" val="19744692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CAD08E57-B576-F641-BEA6-C3D752DF7F66}" type="slidenum">
              <a:rPr lang="en-US" smtClean="0"/>
              <a:pPr>
                <a:defRPr/>
              </a:pPr>
              <a:t>35</a:t>
            </a:fld>
            <a:endParaRPr lang="en-US"/>
          </a:p>
        </p:txBody>
      </p:sp>
    </p:spTree>
    <p:extLst>
      <p:ext uri="{BB962C8B-B14F-4D97-AF65-F5344CB8AC3E}">
        <p14:creationId xmlns:p14="http://schemas.microsoft.com/office/powerpoint/2010/main" val="2490473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CAD08E57-B576-F641-BEA6-C3D752DF7F66}" type="slidenum">
              <a:rPr lang="en-US" smtClean="0"/>
              <a:pPr>
                <a:defRPr/>
              </a:pPr>
              <a:t>36</a:t>
            </a:fld>
            <a:endParaRPr lang="en-US"/>
          </a:p>
        </p:txBody>
      </p:sp>
    </p:spTree>
    <p:extLst>
      <p:ext uri="{BB962C8B-B14F-4D97-AF65-F5344CB8AC3E}">
        <p14:creationId xmlns:p14="http://schemas.microsoft.com/office/powerpoint/2010/main" val="22137722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CAD08E57-B576-F641-BEA6-C3D752DF7F66}" type="slidenum">
              <a:rPr lang="en-US" smtClean="0"/>
              <a:pPr>
                <a:defRPr/>
              </a:pPr>
              <a:t>37</a:t>
            </a:fld>
            <a:endParaRPr lang="en-US"/>
          </a:p>
        </p:txBody>
      </p:sp>
    </p:spTree>
    <p:extLst>
      <p:ext uri="{BB962C8B-B14F-4D97-AF65-F5344CB8AC3E}">
        <p14:creationId xmlns:p14="http://schemas.microsoft.com/office/powerpoint/2010/main" val="10465697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AE6B64-59AD-4242-BE24-A30B54A52082}" type="datetimeFigureOut">
              <a:rPr lang="en-IN" smtClean="0"/>
              <a:t>08-05-2022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82F0741-B1C0-4D6A-9F4D-EC532C3063C9}" type="slidenum">
              <a:rPr lang="en-IN" smtClean="0"/>
              <a:t>‹#›</a:t>
            </a:fld>
            <a:endParaRPr lang="en-IN"/>
          </a:p>
        </p:txBody>
      </p:sp>
    </p:spTree>
    <p:extLst>
      <p:ext uri="{BB962C8B-B14F-4D97-AF65-F5344CB8AC3E}">
        <p14:creationId xmlns:p14="http://schemas.microsoft.com/office/powerpoint/2010/main" val="1379853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AE6B64-59AD-4242-BE24-A30B54A52082}" type="datetimeFigureOut">
              <a:rPr lang="en-IN" smtClean="0"/>
              <a:t>08-05-2022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82F0741-B1C0-4D6A-9F4D-EC532C3063C9}" type="slidenum">
              <a:rPr lang="en-IN" smtClean="0"/>
              <a:t>‹#›</a:t>
            </a:fld>
            <a:endParaRPr lang="en-IN"/>
          </a:p>
        </p:txBody>
      </p:sp>
    </p:spTree>
    <p:extLst>
      <p:ext uri="{BB962C8B-B14F-4D97-AF65-F5344CB8AC3E}">
        <p14:creationId xmlns:p14="http://schemas.microsoft.com/office/powerpoint/2010/main" val="38625204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AE6B64-59AD-4242-BE24-A30B54A52082}" type="datetimeFigureOut">
              <a:rPr lang="en-IN" smtClean="0"/>
              <a:t>08-05-2022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82F0741-B1C0-4D6A-9F4D-EC532C3063C9}" type="slidenum">
              <a:rPr lang="en-IN" smtClean="0"/>
              <a:t>‹#›</a:t>
            </a:fld>
            <a:endParaRPr lang="en-IN"/>
          </a:p>
        </p:txBody>
      </p:sp>
    </p:spTree>
    <p:extLst>
      <p:ext uri="{BB962C8B-B14F-4D97-AF65-F5344CB8AC3E}">
        <p14:creationId xmlns:p14="http://schemas.microsoft.com/office/powerpoint/2010/main" val="1696358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Logo Bottom: Title &amp; Content">
    <p:spTree>
      <p:nvGrpSpPr>
        <p:cNvPr id="1" name=""/>
        <p:cNvGrpSpPr/>
        <p:nvPr/>
      </p:nvGrpSpPr>
      <p:grpSpPr>
        <a:xfrm>
          <a:off x="0" y="0"/>
          <a:ext cx="0" cy="0"/>
          <a:chOff x="0" y="0"/>
          <a:chExt cx="0" cy="0"/>
        </a:xfrm>
      </p:grpSpPr>
      <p:sp>
        <p:nvSpPr>
          <p:cNvPr id="7" name="Content Placeholder 2"/>
          <p:cNvSpPr>
            <a:spLocks noGrp="1"/>
          </p:cNvSpPr>
          <p:nvPr>
            <p:ph idx="1"/>
          </p:nvPr>
        </p:nvSpPr>
        <p:spPr>
          <a:xfrm>
            <a:off x="304805" y="971552"/>
            <a:ext cx="11563351" cy="5059363"/>
          </a:xfrm>
          <a:prstGeom prst="rect">
            <a:avLst/>
          </a:prstGeom>
        </p:spPr>
        <p:txBody>
          <a:bodyPr lIns="0" tIns="0" rIns="0" bIns="0"/>
          <a:lstStyle>
            <a:lvl1pPr marL="306910" indent="-306910">
              <a:defRPr sz="2400">
                <a:solidFill>
                  <a:srgbClr val="505050"/>
                </a:solidFill>
              </a:defRPr>
            </a:lvl1pPr>
            <a:lvl2pPr marL="683667" indent="-306910">
              <a:defRPr sz="2133">
                <a:solidFill>
                  <a:srgbClr val="505050"/>
                </a:solidFill>
              </a:defRPr>
            </a:lvl2pPr>
            <a:lvl3pPr marL="1071007" indent="-306910">
              <a:defRPr sz="2000">
                <a:solidFill>
                  <a:srgbClr val="505050"/>
                </a:solidFill>
              </a:defRPr>
            </a:lvl3pPr>
            <a:lvl4pPr marL="1447764" indent="-304792">
              <a:defRPr sz="1867">
                <a:solidFill>
                  <a:srgbClr val="505050"/>
                </a:solidFill>
              </a:defRPr>
            </a:lvl4pPr>
            <a:lvl5pPr marL="1826638" indent="-306910">
              <a:buFont typeface="Arial"/>
              <a:buChar char="•"/>
              <a:defRPr sz="1867">
                <a:solidFill>
                  <a:srgbClr val="50505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itle 1"/>
          <p:cNvSpPr>
            <a:spLocks noGrp="1"/>
          </p:cNvSpPr>
          <p:nvPr>
            <p:ph type="title"/>
          </p:nvPr>
        </p:nvSpPr>
        <p:spPr>
          <a:xfrm>
            <a:off x="304800" y="251752"/>
            <a:ext cx="11582400" cy="427877"/>
          </a:xfrm>
          <a:prstGeom prst="rect">
            <a:avLst/>
          </a:prstGeom>
        </p:spPr>
        <p:txBody>
          <a:bodyPr lIns="0" tIns="0" rIns="0" bIns="0" anchor="b" anchorCtr="0"/>
          <a:lstStyle>
            <a:lvl1pPr>
              <a:defRPr sz="2933">
                <a:solidFill>
                  <a:srgbClr val="004C97"/>
                </a:solidFill>
              </a:defRPr>
            </a:lvl1pPr>
          </a:lstStyle>
          <a:p>
            <a:r>
              <a:rPr lang="en-US" dirty="0"/>
              <a:t>Click to edit Master title style</a:t>
            </a:r>
          </a:p>
        </p:txBody>
      </p:sp>
      <p:sp>
        <p:nvSpPr>
          <p:cNvPr id="8" name="Date Placeholder 3"/>
          <p:cNvSpPr>
            <a:spLocks noGrp="1"/>
          </p:cNvSpPr>
          <p:nvPr>
            <p:ph type="dt" sz="half" idx="2"/>
          </p:nvPr>
        </p:nvSpPr>
        <p:spPr>
          <a:xfrm>
            <a:off x="982436" y="6504215"/>
            <a:ext cx="900491" cy="241300"/>
          </a:xfrm>
          <a:prstGeom prst="rect">
            <a:avLst/>
          </a:prstGeom>
        </p:spPr>
        <p:txBody>
          <a:bodyPr vert="horz" wrap="square" lIns="0" tIns="0" rIns="0" bIns="0" numCol="1" anchor="t" anchorCtr="0" compatLnSpc="1">
            <a:prstTxWarp prst="textNoShape">
              <a:avLst/>
            </a:prstTxWarp>
          </a:bodyPr>
          <a:lstStyle>
            <a:lvl1pPr algn="l">
              <a:defRPr sz="1200" smtClean="0">
                <a:solidFill>
                  <a:srgbClr val="004C97"/>
                </a:solidFill>
                <a:latin typeface="Helvetica" charset="0"/>
                <a:cs typeface="ＭＳ Ｐゴシック" charset="0"/>
              </a:defRPr>
            </a:lvl1pPr>
          </a:lstStyle>
          <a:p>
            <a:pPr>
              <a:defRPr/>
            </a:pPr>
            <a:r>
              <a:rPr lang="en-US"/>
              <a:t>11/5/20</a:t>
            </a:r>
            <a:endParaRPr lang="en-US" dirty="0"/>
          </a:p>
        </p:txBody>
      </p:sp>
      <p:sp>
        <p:nvSpPr>
          <p:cNvPr id="9" name="Footer Placeholder 4"/>
          <p:cNvSpPr>
            <a:spLocks noGrp="1"/>
          </p:cNvSpPr>
          <p:nvPr>
            <p:ph type="ftr" sz="quarter" idx="3"/>
          </p:nvPr>
        </p:nvSpPr>
        <p:spPr>
          <a:xfrm>
            <a:off x="2040804" y="6504216"/>
            <a:ext cx="8349491" cy="242873"/>
          </a:xfrm>
          <a:prstGeom prst="rect">
            <a:avLst/>
          </a:prstGeom>
        </p:spPr>
        <p:txBody>
          <a:bodyPr lIns="0" tIns="0" rIns="0" bIns="0" anchor="t" anchorCtr="0"/>
          <a:lstStyle>
            <a:lvl1pPr marL="0" algn="l">
              <a:defRPr sz="1200">
                <a:solidFill>
                  <a:srgbClr val="004C97"/>
                </a:solidFill>
                <a:latin typeface="Helvetica"/>
                <a:ea typeface="ＭＳ Ｐゴシック" charset="0"/>
                <a:cs typeface="ＭＳ Ｐゴシック" charset="0"/>
              </a:defRPr>
            </a:lvl1pPr>
          </a:lstStyle>
          <a:p>
            <a:pPr>
              <a:defRPr/>
            </a:pPr>
            <a:r>
              <a:rPr lang="en-US"/>
              <a:t>Beau Harrison | Automated Computer Management with Ansible</a:t>
            </a:r>
            <a:endParaRPr lang="en-US" b="1" dirty="0"/>
          </a:p>
        </p:txBody>
      </p:sp>
      <p:sp>
        <p:nvSpPr>
          <p:cNvPr id="10" name="Slide Number Placeholder 5"/>
          <p:cNvSpPr>
            <a:spLocks noGrp="1"/>
          </p:cNvSpPr>
          <p:nvPr>
            <p:ph type="sldNum" sz="quarter" idx="4"/>
          </p:nvPr>
        </p:nvSpPr>
        <p:spPr>
          <a:xfrm>
            <a:off x="296333" y="6504215"/>
            <a:ext cx="552451" cy="237285"/>
          </a:xfrm>
          <a:prstGeom prst="rect">
            <a:avLst/>
          </a:prstGeom>
        </p:spPr>
        <p:txBody>
          <a:bodyPr vert="horz" wrap="square" lIns="0" tIns="0" rIns="0" bIns="0" numCol="1" anchor="t" anchorCtr="0" compatLnSpc="1">
            <a:prstTxWarp prst="textNoShape">
              <a:avLst/>
            </a:prstTxWarp>
          </a:bodyPr>
          <a:lstStyle>
            <a:lvl1pPr>
              <a:defRPr sz="1200" smtClean="0">
                <a:solidFill>
                  <a:srgbClr val="004C97"/>
                </a:solidFill>
                <a:latin typeface="Helvetica" charset="0"/>
                <a:cs typeface="ＭＳ Ｐゴシック" charset="0"/>
              </a:defRPr>
            </a:lvl1pPr>
          </a:lstStyle>
          <a:p>
            <a:pPr>
              <a:defRPr/>
            </a:pPr>
            <a:fld id="{148C009B-CB69-E04A-B9B3-34B26D69E9CF}" type="slidenum">
              <a:rPr lang="en-US" smtClean="0"/>
              <a:pPr>
                <a:defRPr/>
              </a:pPr>
              <a:t>‹#›</a:t>
            </a:fld>
            <a:endParaRPr lang="en-US" dirty="0"/>
          </a:p>
        </p:txBody>
      </p:sp>
    </p:spTree>
    <p:extLst>
      <p:ext uri="{BB962C8B-B14F-4D97-AF65-F5344CB8AC3E}">
        <p14:creationId xmlns:p14="http://schemas.microsoft.com/office/powerpoint/2010/main" val="28077214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Logo Bottom: Comparison">
    <p:spTree>
      <p:nvGrpSpPr>
        <p:cNvPr id="1" name=""/>
        <p:cNvGrpSpPr/>
        <p:nvPr/>
      </p:nvGrpSpPr>
      <p:grpSpPr>
        <a:xfrm>
          <a:off x="0" y="0"/>
          <a:ext cx="0" cy="0"/>
          <a:chOff x="0" y="0"/>
          <a:chExt cx="0" cy="0"/>
        </a:xfrm>
      </p:grpSpPr>
      <p:sp>
        <p:nvSpPr>
          <p:cNvPr id="7" name="Content Placeholder 2"/>
          <p:cNvSpPr>
            <a:spLocks noGrp="1"/>
          </p:cNvSpPr>
          <p:nvPr>
            <p:ph sz="half" idx="13"/>
          </p:nvPr>
        </p:nvSpPr>
        <p:spPr>
          <a:xfrm>
            <a:off x="304801" y="971551"/>
            <a:ext cx="5608320" cy="3633788"/>
          </a:xfrm>
          <a:prstGeom prst="rect">
            <a:avLst/>
          </a:prstGeom>
        </p:spPr>
        <p:txBody>
          <a:bodyPr lIns="0" tIns="0" rIns="0" bIns="0"/>
          <a:lstStyle>
            <a:lvl1pPr marL="306910" indent="-306910">
              <a:defRPr sz="2400">
                <a:solidFill>
                  <a:srgbClr val="505050"/>
                </a:solidFill>
              </a:defRPr>
            </a:lvl1pPr>
            <a:lvl2pPr marL="683667" indent="-306910">
              <a:defRPr sz="2133">
                <a:solidFill>
                  <a:srgbClr val="505050"/>
                </a:solidFill>
              </a:defRPr>
            </a:lvl2pPr>
            <a:lvl3pPr marL="1071007" indent="-306910">
              <a:defRPr sz="2000">
                <a:solidFill>
                  <a:srgbClr val="505050"/>
                </a:solidFill>
              </a:defRPr>
            </a:lvl3pPr>
            <a:lvl4pPr marL="1447764" indent="-304792">
              <a:defRPr sz="1867">
                <a:solidFill>
                  <a:srgbClr val="505050"/>
                </a:solidFill>
              </a:defRPr>
            </a:lvl4pPr>
            <a:lvl5pPr marL="1826638" indent="-306910">
              <a:buFont typeface="Arial"/>
              <a:buChar char="•"/>
              <a:defRPr sz="1867">
                <a:solidFill>
                  <a:srgbClr val="505050"/>
                </a:solidFill>
              </a:defRPr>
            </a:lvl5pPr>
            <a:lvl6pPr>
              <a:defRPr sz="2400"/>
            </a:lvl6pPr>
            <a:lvl7pPr>
              <a:defRPr sz="2400"/>
            </a:lvl7pPr>
            <a:lvl8pPr>
              <a:defRPr sz="2400"/>
            </a:lvl8pPr>
            <a:lvl9pP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sz="half" idx="15"/>
          </p:nvPr>
        </p:nvSpPr>
        <p:spPr>
          <a:xfrm>
            <a:off x="6256607" y="971551"/>
            <a:ext cx="5620511" cy="3633788"/>
          </a:xfrm>
          <a:prstGeom prst="rect">
            <a:avLst/>
          </a:prstGeom>
        </p:spPr>
        <p:txBody>
          <a:bodyPr lIns="0" tIns="0" rIns="0" bIns="0"/>
          <a:lstStyle>
            <a:lvl1pPr marL="306910" indent="-306910">
              <a:defRPr sz="2400">
                <a:solidFill>
                  <a:srgbClr val="505050"/>
                </a:solidFill>
              </a:defRPr>
            </a:lvl1pPr>
            <a:lvl2pPr marL="683667" indent="-306910">
              <a:defRPr sz="2133">
                <a:solidFill>
                  <a:srgbClr val="505050"/>
                </a:solidFill>
              </a:defRPr>
            </a:lvl2pPr>
            <a:lvl3pPr marL="1075240" indent="-304792">
              <a:defRPr sz="2000">
                <a:solidFill>
                  <a:srgbClr val="505050"/>
                </a:solidFill>
              </a:defRPr>
            </a:lvl3pPr>
            <a:lvl4pPr marL="1449881" indent="-304792">
              <a:defRPr sz="1867">
                <a:solidFill>
                  <a:srgbClr val="505050"/>
                </a:solidFill>
              </a:defRPr>
            </a:lvl4pPr>
            <a:lvl5pPr marL="1826638" indent="-304792">
              <a:buFont typeface="Arial"/>
              <a:buChar char="•"/>
              <a:defRPr sz="1867">
                <a:solidFill>
                  <a:srgbClr val="505050"/>
                </a:solidFill>
              </a:defRPr>
            </a:lvl5pPr>
            <a:lvl6pPr>
              <a:defRPr sz="2400"/>
            </a:lvl6pPr>
            <a:lvl7pPr>
              <a:defRPr sz="2400"/>
            </a:lvl7pPr>
            <a:lvl8pPr>
              <a:defRPr sz="2400"/>
            </a:lvl8pPr>
            <a:lvl9pPr>
              <a:defRPr sz="2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3"/>
          <p:cNvSpPr>
            <a:spLocks noGrp="1"/>
          </p:cNvSpPr>
          <p:nvPr>
            <p:ph type="body" sz="half" idx="16"/>
          </p:nvPr>
        </p:nvSpPr>
        <p:spPr>
          <a:xfrm>
            <a:off x="305820" y="4765103"/>
            <a:ext cx="5607301" cy="1265812"/>
          </a:xfrm>
          <a:prstGeom prst="rect">
            <a:avLst/>
          </a:prstGeom>
        </p:spPr>
        <p:txBody>
          <a:bodyPr lIns="0" tIns="0" rIns="0" bIns="0"/>
          <a:lstStyle>
            <a:lvl1pPr marL="0" indent="0">
              <a:buNone/>
              <a:defRPr sz="1733" b="1" i="0">
                <a:solidFill>
                  <a:srgbClr val="004C97"/>
                </a:solidFill>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Click to edit Master text styles</a:t>
            </a:r>
          </a:p>
        </p:txBody>
      </p:sp>
      <p:sp>
        <p:nvSpPr>
          <p:cNvPr id="10" name="Text Placeholder 3"/>
          <p:cNvSpPr>
            <a:spLocks noGrp="1"/>
          </p:cNvSpPr>
          <p:nvPr>
            <p:ph type="body" sz="half" idx="19"/>
          </p:nvPr>
        </p:nvSpPr>
        <p:spPr>
          <a:xfrm>
            <a:off x="6256603" y="4765103"/>
            <a:ext cx="5608319" cy="1265812"/>
          </a:xfrm>
          <a:prstGeom prst="rect">
            <a:avLst/>
          </a:prstGeom>
        </p:spPr>
        <p:txBody>
          <a:bodyPr lIns="0" tIns="0" rIns="0" bIns="0"/>
          <a:lstStyle>
            <a:lvl1pPr marL="0" indent="0">
              <a:buNone/>
              <a:defRPr sz="1733" b="1" i="0">
                <a:solidFill>
                  <a:srgbClr val="004C97"/>
                </a:solidFill>
              </a:defRPr>
            </a:lvl1pPr>
            <a:lvl2pPr marL="609585" indent="0">
              <a:buNone/>
              <a:defRPr sz="1600"/>
            </a:lvl2pPr>
            <a:lvl3pPr marL="1219170" indent="0">
              <a:buNone/>
              <a:defRPr sz="1333"/>
            </a:lvl3pPr>
            <a:lvl4pPr marL="1828754" indent="0">
              <a:buNone/>
              <a:defRPr sz="1200"/>
            </a:lvl4pPr>
            <a:lvl5pPr marL="2438339" indent="0">
              <a:buNone/>
              <a:defRPr sz="1200"/>
            </a:lvl5pPr>
            <a:lvl6pPr marL="3047924" indent="0">
              <a:buNone/>
              <a:defRPr sz="1200"/>
            </a:lvl6pPr>
            <a:lvl7pPr marL="3657509" indent="0">
              <a:buNone/>
              <a:defRPr sz="1200"/>
            </a:lvl7pPr>
            <a:lvl8pPr marL="4267093" indent="0">
              <a:buNone/>
              <a:defRPr sz="1200"/>
            </a:lvl8pPr>
            <a:lvl9pPr marL="4876678" indent="0">
              <a:buNone/>
              <a:defRPr sz="1200"/>
            </a:lvl9pPr>
          </a:lstStyle>
          <a:p>
            <a:pPr lvl="0"/>
            <a:r>
              <a:rPr lang="en-US" dirty="0"/>
              <a:t>Click to edit Master text styles</a:t>
            </a:r>
          </a:p>
        </p:txBody>
      </p:sp>
      <p:sp>
        <p:nvSpPr>
          <p:cNvPr id="11" name="Date Placeholder 3"/>
          <p:cNvSpPr>
            <a:spLocks noGrp="1"/>
          </p:cNvSpPr>
          <p:nvPr>
            <p:ph type="dt" sz="half" idx="2"/>
          </p:nvPr>
        </p:nvSpPr>
        <p:spPr>
          <a:xfrm>
            <a:off x="982436" y="6504215"/>
            <a:ext cx="900491" cy="241300"/>
          </a:xfrm>
          <a:prstGeom prst="rect">
            <a:avLst/>
          </a:prstGeom>
        </p:spPr>
        <p:txBody>
          <a:bodyPr vert="horz" wrap="square" lIns="0" tIns="0" rIns="0" bIns="0" numCol="1" anchor="t" anchorCtr="0" compatLnSpc="1">
            <a:prstTxWarp prst="textNoShape">
              <a:avLst/>
            </a:prstTxWarp>
          </a:bodyPr>
          <a:lstStyle>
            <a:lvl1pPr algn="l">
              <a:defRPr sz="1200" smtClean="0">
                <a:solidFill>
                  <a:srgbClr val="004C97"/>
                </a:solidFill>
                <a:latin typeface="Helvetica" charset="0"/>
                <a:cs typeface="ＭＳ Ｐゴシック" charset="0"/>
              </a:defRPr>
            </a:lvl1pPr>
          </a:lstStyle>
          <a:p>
            <a:pPr>
              <a:defRPr/>
            </a:pPr>
            <a:r>
              <a:rPr lang="en-US"/>
              <a:t>11/5/20</a:t>
            </a:r>
            <a:endParaRPr lang="en-US" dirty="0"/>
          </a:p>
        </p:txBody>
      </p:sp>
      <p:sp>
        <p:nvSpPr>
          <p:cNvPr id="12" name="Footer Placeholder 4"/>
          <p:cNvSpPr>
            <a:spLocks noGrp="1"/>
          </p:cNvSpPr>
          <p:nvPr>
            <p:ph type="ftr" sz="quarter" idx="3"/>
          </p:nvPr>
        </p:nvSpPr>
        <p:spPr>
          <a:xfrm>
            <a:off x="2040803" y="6504216"/>
            <a:ext cx="8349491" cy="242873"/>
          </a:xfrm>
          <a:prstGeom prst="rect">
            <a:avLst/>
          </a:prstGeom>
        </p:spPr>
        <p:txBody>
          <a:bodyPr lIns="0" tIns="0" rIns="0" bIns="0" anchor="t" anchorCtr="0"/>
          <a:lstStyle>
            <a:lvl1pPr marL="0" algn="l">
              <a:defRPr sz="1200">
                <a:solidFill>
                  <a:srgbClr val="004C97"/>
                </a:solidFill>
                <a:latin typeface="Helvetica"/>
                <a:ea typeface="ＭＳ Ｐゴシック" charset="0"/>
                <a:cs typeface="ＭＳ Ｐゴシック" charset="0"/>
              </a:defRPr>
            </a:lvl1pPr>
          </a:lstStyle>
          <a:p>
            <a:pPr>
              <a:defRPr/>
            </a:pPr>
            <a:r>
              <a:rPr lang="en-US"/>
              <a:t>Beau Harrison | Automated Computer Management with Ansible</a:t>
            </a:r>
            <a:endParaRPr lang="en-US" b="1" dirty="0"/>
          </a:p>
        </p:txBody>
      </p:sp>
      <p:sp>
        <p:nvSpPr>
          <p:cNvPr id="13" name="Slide Number Placeholder 5"/>
          <p:cNvSpPr>
            <a:spLocks noGrp="1"/>
          </p:cNvSpPr>
          <p:nvPr>
            <p:ph type="sldNum" sz="quarter" idx="4"/>
          </p:nvPr>
        </p:nvSpPr>
        <p:spPr>
          <a:xfrm>
            <a:off x="296333" y="6504215"/>
            <a:ext cx="552451" cy="237285"/>
          </a:xfrm>
          <a:prstGeom prst="rect">
            <a:avLst/>
          </a:prstGeom>
        </p:spPr>
        <p:txBody>
          <a:bodyPr vert="horz" wrap="square" lIns="0" tIns="0" rIns="0" bIns="0" numCol="1" anchor="t" anchorCtr="0" compatLnSpc="1">
            <a:prstTxWarp prst="textNoShape">
              <a:avLst/>
            </a:prstTxWarp>
          </a:bodyPr>
          <a:lstStyle>
            <a:lvl1pPr>
              <a:defRPr sz="1200" smtClean="0">
                <a:solidFill>
                  <a:srgbClr val="004C97"/>
                </a:solidFill>
                <a:latin typeface="Helvetica" charset="0"/>
                <a:cs typeface="ＭＳ Ｐゴシック" charset="0"/>
              </a:defRPr>
            </a:lvl1pPr>
          </a:lstStyle>
          <a:p>
            <a:pPr>
              <a:defRPr/>
            </a:pPr>
            <a:fld id="{148C009B-CB69-E04A-B9B3-34B26D69E9CF}" type="slidenum">
              <a:rPr lang="en-US" smtClean="0"/>
              <a:pPr>
                <a:defRPr/>
              </a:pPr>
              <a:t>‹#›</a:t>
            </a:fld>
            <a:endParaRPr lang="en-US" dirty="0"/>
          </a:p>
        </p:txBody>
      </p:sp>
      <p:sp>
        <p:nvSpPr>
          <p:cNvPr id="14" name="Title 1"/>
          <p:cNvSpPr>
            <a:spLocks noGrp="1"/>
          </p:cNvSpPr>
          <p:nvPr>
            <p:ph type="title"/>
          </p:nvPr>
        </p:nvSpPr>
        <p:spPr>
          <a:xfrm>
            <a:off x="304800" y="251752"/>
            <a:ext cx="11582400" cy="427877"/>
          </a:xfrm>
          <a:prstGeom prst="rect">
            <a:avLst/>
          </a:prstGeom>
        </p:spPr>
        <p:txBody>
          <a:bodyPr lIns="0" tIns="0" rIns="0" bIns="0" anchor="b" anchorCtr="0"/>
          <a:lstStyle>
            <a:lvl1pPr>
              <a:defRPr sz="2933">
                <a:solidFill>
                  <a:srgbClr val="004C97"/>
                </a:solidFill>
              </a:defRPr>
            </a:lvl1pPr>
          </a:lstStyle>
          <a:p>
            <a:r>
              <a:rPr lang="en-US" dirty="0"/>
              <a:t>Click to edit Master title style</a:t>
            </a:r>
          </a:p>
        </p:txBody>
      </p:sp>
    </p:spTree>
    <p:extLst>
      <p:ext uri="{BB962C8B-B14F-4D97-AF65-F5344CB8AC3E}">
        <p14:creationId xmlns:p14="http://schemas.microsoft.com/office/powerpoint/2010/main" val="3123359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AE6B64-59AD-4242-BE24-A30B54A52082}" type="datetimeFigureOut">
              <a:rPr lang="en-IN" smtClean="0"/>
              <a:t>08-05-2022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82F0741-B1C0-4D6A-9F4D-EC532C3063C9}" type="slidenum">
              <a:rPr lang="en-IN" smtClean="0"/>
              <a:t>‹#›</a:t>
            </a:fld>
            <a:endParaRPr lang="en-IN"/>
          </a:p>
        </p:txBody>
      </p:sp>
    </p:spTree>
    <p:extLst>
      <p:ext uri="{BB962C8B-B14F-4D97-AF65-F5344CB8AC3E}">
        <p14:creationId xmlns:p14="http://schemas.microsoft.com/office/powerpoint/2010/main" val="2993798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AE6B64-59AD-4242-BE24-A30B54A52082}" type="datetimeFigureOut">
              <a:rPr lang="en-IN" smtClean="0"/>
              <a:t>08-05-2022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82F0741-B1C0-4D6A-9F4D-EC532C3063C9}" type="slidenum">
              <a:rPr lang="en-IN" smtClean="0"/>
              <a:t>‹#›</a:t>
            </a:fld>
            <a:endParaRPr lang="en-IN"/>
          </a:p>
        </p:txBody>
      </p:sp>
    </p:spTree>
    <p:extLst>
      <p:ext uri="{BB962C8B-B14F-4D97-AF65-F5344CB8AC3E}">
        <p14:creationId xmlns:p14="http://schemas.microsoft.com/office/powerpoint/2010/main" val="29113104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AE6B64-59AD-4242-BE24-A30B54A52082}" type="datetimeFigureOut">
              <a:rPr lang="en-IN" smtClean="0"/>
              <a:t>08-05-2022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82F0741-B1C0-4D6A-9F4D-EC532C3063C9}" type="slidenum">
              <a:rPr lang="en-IN" smtClean="0"/>
              <a:t>‹#›</a:t>
            </a:fld>
            <a:endParaRPr lang="en-IN"/>
          </a:p>
        </p:txBody>
      </p:sp>
    </p:spTree>
    <p:extLst>
      <p:ext uri="{BB962C8B-B14F-4D97-AF65-F5344CB8AC3E}">
        <p14:creationId xmlns:p14="http://schemas.microsoft.com/office/powerpoint/2010/main" val="12161607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AE6B64-59AD-4242-BE24-A30B54A52082}" type="datetimeFigureOut">
              <a:rPr lang="en-IN" smtClean="0"/>
              <a:t>08-05-2022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82F0741-B1C0-4D6A-9F4D-EC532C3063C9}" type="slidenum">
              <a:rPr lang="en-IN" smtClean="0"/>
              <a:t>‹#›</a:t>
            </a:fld>
            <a:endParaRPr lang="en-IN"/>
          </a:p>
        </p:txBody>
      </p:sp>
    </p:spTree>
    <p:extLst>
      <p:ext uri="{BB962C8B-B14F-4D97-AF65-F5344CB8AC3E}">
        <p14:creationId xmlns:p14="http://schemas.microsoft.com/office/powerpoint/2010/main" val="2543150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AE6B64-59AD-4242-BE24-A30B54A52082}" type="datetimeFigureOut">
              <a:rPr lang="en-IN" smtClean="0"/>
              <a:t>08-05-2022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82F0741-B1C0-4D6A-9F4D-EC532C3063C9}" type="slidenum">
              <a:rPr lang="en-IN" smtClean="0"/>
              <a:t>‹#›</a:t>
            </a:fld>
            <a:endParaRPr lang="en-IN"/>
          </a:p>
        </p:txBody>
      </p:sp>
    </p:spTree>
    <p:extLst>
      <p:ext uri="{BB962C8B-B14F-4D97-AF65-F5344CB8AC3E}">
        <p14:creationId xmlns:p14="http://schemas.microsoft.com/office/powerpoint/2010/main" val="2608211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AE6B64-59AD-4242-BE24-A30B54A52082}" type="datetimeFigureOut">
              <a:rPr lang="en-IN" smtClean="0"/>
              <a:t>08-05-2022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82F0741-B1C0-4D6A-9F4D-EC532C3063C9}" type="slidenum">
              <a:rPr lang="en-IN" smtClean="0"/>
              <a:t>‹#›</a:t>
            </a:fld>
            <a:endParaRPr lang="en-IN"/>
          </a:p>
        </p:txBody>
      </p:sp>
    </p:spTree>
    <p:extLst>
      <p:ext uri="{BB962C8B-B14F-4D97-AF65-F5344CB8AC3E}">
        <p14:creationId xmlns:p14="http://schemas.microsoft.com/office/powerpoint/2010/main" val="707733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AE6B64-59AD-4242-BE24-A30B54A52082}" type="datetimeFigureOut">
              <a:rPr lang="en-IN" smtClean="0"/>
              <a:t>08-05-2022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82F0741-B1C0-4D6A-9F4D-EC532C3063C9}" type="slidenum">
              <a:rPr lang="en-IN" smtClean="0"/>
              <a:t>‹#›</a:t>
            </a:fld>
            <a:endParaRPr lang="en-IN"/>
          </a:p>
        </p:txBody>
      </p:sp>
    </p:spTree>
    <p:extLst>
      <p:ext uri="{BB962C8B-B14F-4D97-AF65-F5344CB8AC3E}">
        <p14:creationId xmlns:p14="http://schemas.microsoft.com/office/powerpoint/2010/main" val="1045606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AE6B64-59AD-4242-BE24-A30B54A52082}" type="datetimeFigureOut">
              <a:rPr lang="en-IN" smtClean="0"/>
              <a:t>08-05-2022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82F0741-B1C0-4D6A-9F4D-EC532C3063C9}" type="slidenum">
              <a:rPr lang="en-IN" smtClean="0"/>
              <a:t>‹#›</a:t>
            </a:fld>
            <a:endParaRPr lang="en-IN"/>
          </a:p>
        </p:txBody>
      </p:sp>
    </p:spTree>
    <p:extLst>
      <p:ext uri="{BB962C8B-B14F-4D97-AF65-F5344CB8AC3E}">
        <p14:creationId xmlns:p14="http://schemas.microsoft.com/office/powerpoint/2010/main" val="3946341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AE6B64-59AD-4242-BE24-A30B54A52082}" type="datetimeFigureOut">
              <a:rPr lang="en-IN" smtClean="0"/>
              <a:t>08-05-2022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2F0741-B1C0-4D6A-9F4D-EC532C3063C9}" type="slidenum">
              <a:rPr lang="en-IN" smtClean="0"/>
              <a:t>‹#›</a:t>
            </a:fld>
            <a:endParaRPr lang="en-IN"/>
          </a:p>
        </p:txBody>
      </p:sp>
    </p:spTree>
    <p:extLst>
      <p:ext uri="{BB962C8B-B14F-4D97-AF65-F5344CB8AC3E}">
        <p14:creationId xmlns:p14="http://schemas.microsoft.com/office/powerpoint/2010/main" val="1998945420"/>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docs.ansible.com/ansible/latest/index.html" TargetMode="External"/><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s://www.ansible.com/overview/how-ansible-works"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hyperlink" Target="https://www.ansible.com/overview/how-ansible-works"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docs.ansible.com/ansible/latest/user_guide/modules_intro.html" TargetMode="External"/><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hyperlink" Target="https://docs.ansible.com/ansible/latest/user_guide/index.html#writing-tasks-plays-and-playbooks"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hyperlink" Target="https://docs.ansible.com/ansible/latest/user_guide/index.html#writing-tasks-plays-and-playbooks"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hyperlink" Target="https://docs.ansible.com/ansible/latest/user_guide/playbooks_variables.html"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docs.ansible.com/ansible/latest/user_guide/playbooks_intro.html" TargetMode="External"/><Relationship Id="rId3" Type="http://schemas.openxmlformats.org/officeDocument/2006/relationships/image" Target="../media/image20.png"/><Relationship Id="rId7" Type="http://schemas.openxmlformats.org/officeDocument/2006/relationships/image" Target="../media/image190.png"/><Relationship Id="rId2" Type="http://schemas.openxmlformats.org/officeDocument/2006/relationships/notesSlide" Target="../notesSlides/notesSlide8.xml"/><Relationship Id="rId1" Type="http://schemas.openxmlformats.org/officeDocument/2006/relationships/slideLayout" Target="../slideLayouts/slideLayout13.xml"/><Relationship Id="rId6" Type="http://schemas.openxmlformats.org/officeDocument/2006/relationships/customXml" Target="../ink/ink2.xml"/><Relationship Id="rId5" Type="http://schemas.openxmlformats.org/officeDocument/2006/relationships/image" Target="../media/image180.png"/><Relationship Id="rId4" Type="http://schemas.openxmlformats.org/officeDocument/2006/relationships/customXml" Target="../ink/ink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hyperlink" Target="https://docs.ansible.com/ansible/latest/network/getting_started/first_inventory.html"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A090A3FE-09D5-4977-BA71-9F288D2A5896}"/>
              </a:ext>
            </a:extLst>
          </p:cNvPr>
          <p:cNvSpPr>
            <a:spLocks noGrp="1"/>
          </p:cNvSpPr>
          <p:nvPr>
            <p:ph idx="1"/>
          </p:nvPr>
        </p:nvSpPr>
        <p:spPr>
          <a:xfrm>
            <a:off x="1066801" y="2017059"/>
            <a:ext cx="5396752" cy="2590800"/>
          </a:xfrm>
        </p:spPr>
        <p:txBody>
          <a:bodyPr anchor="t">
            <a:normAutofit/>
          </a:bodyPr>
          <a:lstStyle/>
          <a:p>
            <a:pPr marL="0" indent="0">
              <a:buNone/>
            </a:pPr>
            <a:r>
              <a:rPr lang="en-US" sz="9600" dirty="0">
                <a:solidFill>
                  <a:schemeClr val="accent2"/>
                </a:solidFill>
              </a:rPr>
              <a:t>Ansible</a:t>
            </a:r>
          </a:p>
          <a:p>
            <a:pPr marL="0" indent="0">
              <a:buNone/>
            </a:pPr>
            <a:r>
              <a:rPr lang="en-US" sz="3200" dirty="0">
                <a:solidFill>
                  <a:schemeClr val="accent5"/>
                </a:solidFill>
              </a:rPr>
              <a:t>Powered by </a:t>
            </a:r>
          </a:p>
          <a:p>
            <a:pPr marL="0" indent="0">
              <a:buNone/>
            </a:pPr>
            <a:r>
              <a:rPr lang="en-US" sz="3200" dirty="0">
                <a:solidFill>
                  <a:schemeClr val="accent5"/>
                </a:solidFill>
              </a:rPr>
              <a:t>		</a:t>
            </a:r>
            <a:r>
              <a:rPr lang="en-US" sz="3200" dirty="0">
                <a:solidFill>
                  <a:schemeClr val="accent6">
                    <a:lumMod val="75000"/>
                  </a:schemeClr>
                </a:solidFill>
              </a:rPr>
              <a:t>Rahamthulla Shaik</a:t>
            </a:r>
            <a:endParaRPr lang="en-IN" sz="3200" dirty="0">
              <a:solidFill>
                <a:schemeClr val="accent6">
                  <a:lumMod val="75000"/>
                </a:schemeClr>
              </a:solidFill>
            </a:endParaRPr>
          </a:p>
        </p:txBody>
      </p:sp>
      <p:pic>
        <p:nvPicPr>
          <p:cNvPr id="7" name="Picture 6">
            <a:extLst>
              <a:ext uri="{FF2B5EF4-FFF2-40B4-BE49-F238E27FC236}">
                <a16:creationId xmlns:a16="http://schemas.microsoft.com/office/drawing/2014/main" id="{BFCF068A-D6D5-4C5A-9B7D-37C44A65AA7C}"/>
              </a:ext>
            </a:extLst>
          </p:cNvPr>
          <p:cNvPicPr>
            <a:picLocks noChangeAspect="1"/>
          </p:cNvPicPr>
          <p:nvPr/>
        </p:nvPicPr>
        <p:blipFill rotWithShape="1">
          <a:blip r:embed="rId2"/>
          <a:srcRect l="8465" r="3702" b="-2"/>
          <a:stretch/>
        </p:blipFill>
        <p:spPr>
          <a:xfrm>
            <a:off x="6554994" y="1861247"/>
            <a:ext cx="4650889" cy="3547872"/>
          </a:xfrm>
          <a:prstGeom prst="rect">
            <a:avLst/>
          </a:prstGeom>
        </p:spPr>
      </p:pic>
    </p:spTree>
    <p:extLst>
      <p:ext uri="{BB962C8B-B14F-4D97-AF65-F5344CB8AC3E}">
        <p14:creationId xmlns:p14="http://schemas.microsoft.com/office/powerpoint/2010/main" val="209624456"/>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1C4366E-419A-4EBE-BA3C-098C5F198411}"/>
              </a:ext>
            </a:extLst>
          </p:cNvPr>
          <p:cNvPicPr>
            <a:picLocks noGrp="1" noChangeAspect="1"/>
          </p:cNvPicPr>
          <p:nvPr>
            <p:ph idx="1"/>
          </p:nvPr>
        </p:nvPicPr>
        <p:blipFill>
          <a:blip r:embed="rId2"/>
          <a:stretch>
            <a:fillRect/>
          </a:stretch>
        </p:blipFill>
        <p:spPr>
          <a:xfrm>
            <a:off x="2392359" y="930389"/>
            <a:ext cx="7407282" cy="4701947"/>
          </a:xfrm>
        </p:spPr>
      </p:pic>
    </p:spTree>
    <p:extLst>
      <p:ext uri="{BB962C8B-B14F-4D97-AF65-F5344CB8AC3E}">
        <p14:creationId xmlns:p14="http://schemas.microsoft.com/office/powerpoint/2010/main" val="3443207092"/>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7DA5E2B-DB17-4214-88E8-C830866BC004}"/>
              </a:ext>
            </a:extLst>
          </p:cNvPr>
          <p:cNvPicPr>
            <a:picLocks noGrp="1" noChangeAspect="1"/>
          </p:cNvPicPr>
          <p:nvPr>
            <p:ph idx="1"/>
          </p:nvPr>
        </p:nvPicPr>
        <p:blipFill>
          <a:blip r:embed="rId2"/>
          <a:stretch>
            <a:fillRect/>
          </a:stretch>
        </p:blipFill>
        <p:spPr>
          <a:xfrm>
            <a:off x="304800" y="1065313"/>
            <a:ext cx="11563350" cy="4871836"/>
          </a:xfrm>
        </p:spPr>
      </p:pic>
      <p:sp>
        <p:nvSpPr>
          <p:cNvPr id="3" name="Title 2">
            <a:extLst>
              <a:ext uri="{FF2B5EF4-FFF2-40B4-BE49-F238E27FC236}">
                <a16:creationId xmlns:a16="http://schemas.microsoft.com/office/drawing/2014/main" id="{D58281B6-1593-4506-BDDD-95028204683C}"/>
              </a:ext>
            </a:extLst>
          </p:cNvPr>
          <p:cNvSpPr>
            <a:spLocks noGrp="1"/>
          </p:cNvSpPr>
          <p:nvPr>
            <p:ph type="title"/>
          </p:nvPr>
        </p:nvSpPr>
        <p:spPr>
          <a:xfrm>
            <a:off x="304800" y="251753"/>
            <a:ext cx="11582400" cy="548348"/>
          </a:xfrm>
        </p:spPr>
        <p:txBody>
          <a:bodyPr>
            <a:normAutofit/>
          </a:bodyPr>
          <a:lstStyle/>
          <a:p>
            <a:pPr algn="ctr"/>
            <a:r>
              <a:rPr lang="en-IN" b="0" i="0" u="sng" dirty="0">
                <a:solidFill>
                  <a:schemeClr val="accent6"/>
                </a:solidFill>
                <a:effectLst/>
                <a:latin typeface="Roboto" panose="02000000000000000000" pitchFamily="2" charset="0"/>
              </a:rPr>
              <a:t>Ansible Architecture</a:t>
            </a:r>
            <a:endParaRPr lang="en-IN" u="sng" dirty="0">
              <a:solidFill>
                <a:schemeClr val="accent6"/>
              </a:solidFill>
            </a:endParaRPr>
          </a:p>
        </p:txBody>
      </p:sp>
      <p:pic>
        <p:nvPicPr>
          <p:cNvPr id="7" name="Picture 6">
            <a:extLst>
              <a:ext uri="{FF2B5EF4-FFF2-40B4-BE49-F238E27FC236}">
                <a16:creationId xmlns:a16="http://schemas.microsoft.com/office/drawing/2014/main" id="{86C9ECA2-DC26-46AC-ABF4-73B51D2C18C4}"/>
              </a:ext>
            </a:extLst>
          </p:cNvPr>
          <p:cNvPicPr>
            <a:picLocks noChangeAspect="1"/>
          </p:cNvPicPr>
          <p:nvPr/>
        </p:nvPicPr>
        <p:blipFill>
          <a:blip r:embed="rId3"/>
          <a:stretch>
            <a:fillRect/>
          </a:stretch>
        </p:blipFill>
        <p:spPr>
          <a:xfrm>
            <a:off x="0" y="882825"/>
            <a:ext cx="12192000" cy="5092349"/>
          </a:xfrm>
          <a:prstGeom prst="rect">
            <a:avLst/>
          </a:prstGeom>
        </p:spPr>
      </p:pic>
      <p:pic>
        <p:nvPicPr>
          <p:cNvPr id="9" name="Picture 8">
            <a:extLst>
              <a:ext uri="{FF2B5EF4-FFF2-40B4-BE49-F238E27FC236}">
                <a16:creationId xmlns:a16="http://schemas.microsoft.com/office/drawing/2014/main" id="{577560F1-644C-4551-8D47-D0DBF144A7D0}"/>
              </a:ext>
            </a:extLst>
          </p:cNvPr>
          <p:cNvPicPr>
            <a:picLocks noChangeAspect="1"/>
          </p:cNvPicPr>
          <p:nvPr/>
        </p:nvPicPr>
        <p:blipFill>
          <a:blip r:embed="rId4"/>
          <a:stretch>
            <a:fillRect/>
          </a:stretch>
        </p:blipFill>
        <p:spPr>
          <a:xfrm>
            <a:off x="0" y="882825"/>
            <a:ext cx="12192000" cy="5841824"/>
          </a:xfrm>
          <a:prstGeom prst="rect">
            <a:avLst/>
          </a:prstGeom>
        </p:spPr>
      </p:pic>
    </p:spTree>
    <p:extLst>
      <p:ext uri="{BB962C8B-B14F-4D97-AF65-F5344CB8AC3E}">
        <p14:creationId xmlns:p14="http://schemas.microsoft.com/office/powerpoint/2010/main" val="3905618192"/>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99EBDC2-B796-4DA4-B629-D7C4C5A8F400}"/>
              </a:ext>
            </a:extLst>
          </p:cNvPr>
          <p:cNvSpPr>
            <a:spLocks noGrp="1"/>
          </p:cNvSpPr>
          <p:nvPr>
            <p:ph idx="1"/>
          </p:nvPr>
        </p:nvSpPr>
        <p:spPr>
          <a:xfrm>
            <a:off x="314324" y="313765"/>
            <a:ext cx="11563351" cy="6358498"/>
          </a:xfrm>
        </p:spPr>
        <p:txBody>
          <a:bodyPr>
            <a:normAutofit/>
          </a:bodyPr>
          <a:lstStyle/>
          <a:p>
            <a:pPr marL="0" indent="0">
              <a:buNone/>
            </a:pPr>
            <a:r>
              <a:rPr lang="en-IN" sz="2800" dirty="0">
                <a:solidFill>
                  <a:schemeClr val="accent2"/>
                </a:solidFill>
              </a:rPr>
              <a:t>Ansible Architecture contain mainly 3 modules</a:t>
            </a:r>
          </a:p>
          <a:p>
            <a:pPr marL="342900" indent="-342900">
              <a:buAutoNum type="arabicPeriod"/>
            </a:pPr>
            <a:r>
              <a:rPr lang="en-IN" sz="1800" dirty="0">
                <a:latin typeface="Roboto" panose="02000000000000000000" pitchFamily="2" charset="0"/>
              </a:rPr>
              <a:t>Inventory </a:t>
            </a:r>
          </a:p>
          <a:p>
            <a:pPr marL="0" indent="0">
              <a:buNone/>
            </a:pPr>
            <a:r>
              <a:rPr lang="en-IN" sz="1800" dirty="0">
                <a:latin typeface="Roboto" panose="02000000000000000000" pitchFamily="2" charset="0"/>
              </a:rPr>
              <a:t>	All the server Ips will be configure here(IPs, tags, username &amp; password)</a:t>
            </a:r>
          </a:p>
          <a:p>
            <a:pPr marL="0" indent="0">
              <a:buNone/>
            </a:pPr>
            <a:r>
              <a:rPr lang="en-IN" sz="1800" dirty="0">
                <a:latin typeface="Roboto" panose="02000000000000000000" pitchFamily="2" charset="0"/>
              </a:rPr>
              <a:t>	file path /etc/ansible/host file is our inventory</a:t>
            </a:r>
          </a:p>
          <a:p>
            <a:pPr marL="0" indent="0">
              <a:buNone/>
            </a:pPr>
            <a:r>
              <a:rPr lang="en-IN" sz="1200" i="1" dirty="0">
                <a:latin typeface="Roboto" panose="02000000000000000000" pitchFamily="2" charset="0"/>
              </a:rPr>
              <a:t>	[Database]       [Webserver]          [Database]</a:t>
            </a:r>
          </a:p>
          <a:p>
            <a:pPr marL="0" indent="0">
              <a:buNone/>
            </a:pPr>
            <a:r>
              <a:rPr lang="en-IN" sz="1200" i="1" dirty="0">
                <a:latin typeface="Roboto" panose="02000000000000000000" pitchFamily="2" charset="0"/>
              </a:rPr>
              <a:t>	192.168.2.1     192.168.3.1         192.168.4.1</a:t>
            </a:r>
          </a:p>
          <a:p>
            <a:pPr marL="0" indent="0">
              <a:buNone/>
            </a:pPr>
            <a:r>
              <a:rPr lang="en-IN" sz="1200" i="1" dirty="0">
                <a:latin typeface="Roboto" panose="02000000000000000000" pitchFamily="2" charset="0"/>
              </a:rPr>
              <a:t>	192.168.2.2     192.168.3.2         192.168.4.2</a:t>
            </a:r>
          </a:p>
          <a:p>
            <a:pPr marL="342900" indent="-342900">
              <a:buAutoNum type="arabicPeriod" startAt="2"/>
            </a:pPr>
            <a:r>
              <a:rPr lang="en-IN" sz="1800" b="0" i="0" dirty="0">
                <a:effectLst/>
                <a:latin typeface="Roboto" panose="02000000000000000000" pitchFamily="2" charset="0"/>
              </a:rPr>
              <a:t>Playbooks</a:t>
            </a:r>
          </a:p>
          <a:p>
            <a:pPr marL="0" indent="0">
              <a:buNone/>
            </a:pPr>
            <a:r>
              <a:rPr lang="en-IN" sz="1400" dirty="0">
                <a:latin typeface="Roboto" panose="02000000000000000000" pitchFamily="2" charset="0"/>
              </a:rPr>
              <a:t>	</a:t>
            </a:r>
            <a:r>
              <a:rPr lang="en-IN" sz="1800" dirty="0">
                <a:latin typeface="Roboto" panose="02000000000000000000" pitchFamily="2" charset="0"/>
              </a:rPr>
              <a:t>Playbook are written in the form of YAML script</a:t>
            </a:r>
          </a:p>
          <a:p>
            <a:pPr marL="0" indent="0">
              <a:buNone/>
            </a:pPr>
            <a:r>
              <a:rPr lang="en-IN" sz="1800" dirty="0">
                <a:latin typeface="Roboto" panose="02000000000000000000" pitchFamily="2" charset="0"/>
              </a:rPr>
              <a:t>	All types is actions will do using playbook</a:t>
            </a:r>
          </a:p>
          <a:p>
            <a:pPr marL="0" indent="0">
              <a:buNone/>
            </a:pPr>
            <a:r>
              <a:rPr lang="en-IN" sz="1800" dirty="0">
                <a:latin typeface="Roboto" panose="02000000000000000000" pitchFamily="2" charset="0"/>
              </a:rPr>
              <a:t>	It’s a combination of multiple </a:t>
            </a:r>
            <a:r>
              <a:rPr lang="en-IN" sz="1800" dirty="0" err="1">
                <a:latin typeface="Roboto" panose="02000000000000000000" pitchFamily="2" charset="0"/>
              </a:rPr>
              <a:t>Adhoc</a:t>
            </a:r>
            <a:r>
              <a:rPr lang="en-IN" sz="1800" dirty="0">
                <a:latin typeface="Roboto" panose="02000000000000000000" pitchFamily="2" charset="0"/>
              </a:rPr>
              <a:t> commands</a:t>
            </a:r>
          </a:p>
          <a:p>
            <a:pPr marL="0" indent="0">
              <a:buNone/>
            </a:pPr>
            <a:r>
              <a:rPr lang="en-IN" sz="1800" dirty="0">
                <a:latin typeface="Roboto" panose="02000000000000000000" pitchFamily="2" charset="0"/>
              </a:rPr>
              <a:t>3. Module/Configure</a:t>
            </a:r>
          </a:p>
          <a:p>
            <a:pPr marL="0" indent="0">
              <a:buNone/>
            </a:pPr>
            <a:r>
              <a:rPr lang="en-IN" sz="1800" dirty="0">
                <a:latin typeface="Roboto" panose="02000000000000000000" pitchFamily="2" charset="0"/>
              </a:rPr>
              <a:t>	Using module we can Manage our agents</a:t>
            </a:r>
          </a:p>
          <a:p>
            <a:pPr marL="0" indent="0">
              <a:buNone/>
            </a:pPr>
            <a:r>
              <a:rPr lang="en-IN" sz="1800" dirty="0">
                <a:latin typeface="Roboto" panose="02000000000000000000" pitchFamily="2" charset="0"/>
              </a:rPr>
              <a:t>This all action will control the Controller, controller will interact with SSH  so its called as agent less.</a:t>
            </a:r>
          </a:p>
          <a:p>
            <a:pPr marL="0" indent="0">
              <a:buNone/>
            </a:pPr>
            <a:endParaRPr lang="en-IN" sz="1400" b="0" i="0" dirty="0">
              <a:effectLst/>
              <a:latin typeface="Roboto" panose="02000000000000000000" pitchFamily="2" charset="0"/>
            </a:endParaRPr>
          </a:p>
        </p:txBody>
      </p:sp>
    </p:spTree>
    <p:extLst>
      <p:ext uri="{BB962C8B-B14F-4D97-AF65-F5344CB8AC3E}">
        <p14:creationId xmlns:p14="http://schemas.microsoft.com/office/powerpoint/2010/main" val="3669296241"/>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304805" y="971552"/>
            <a:ext cx="5791196" cy="5059363"/>
          </a:xfrm>
        </p:spPr>
        <p:txBody>
          <a:bodyPr/>
          <a:lstStyle/>
          <a:p>
            <a:pPr marL="0" indent="0">
              <a:buNone/>
            </a:pPr>
            <a:r>
              <a:rPr lang="en-US" dirty="0"/>
              <a:t>Let me know if you want to know more.</a:t>
            </a:r>
          </a:p>
          <a:p>
            <a:endParaRPr lang="en-US" dirty="0"/>
          </a:p>
          <a:p>
            <a:r>
              <a:rPr lang="en-US" dirty="0"/>
              <a:t>Ansible Tower</a:t>
            </a:r>
          </a:p>
          <a:p>
            <a:pPr lvl="1"/>
            <a:r>
              <a:rPr lang="en-US" dirty="0"/>
              <a:t>Web-based dashboard for managing and executing tasks and playbooks</a:t>
            </a:r>
          </a:p>
          <a:p>
            <a:r>
              <a:rPr lang="en-US" dirty="0">
                <a:solidFill>
                  <a:srgbClr val="50504E"/>
                </a:solidFill>
              </a:rPr>
              <a:t>Specific strategies</a:t>
            </a:r>
          </a:p>
          <a:p>
            <a:pPr lvl="1"/>
            <a:r>
              <a:rPr lang="en-US" dirty="0">
                <a:solidFill>
                  <a:srgbClr val="50504E"/>
                </a:solidFill>
              </a:rPr>
              <a:t>Provisioning</a:t>
            </a:r>
          </a:p>
          <a:p>
            <a:pPr lvl="1"/>
            <a:r>
              <a:rPr lang="en-US" dirty="0">
                <a:solidFill>
                  <a:srgbClr val="50504E"/>
                </a:solidFill>
              </a:rPr>
              <a:t>Configuration management</a:t>
            </a:r>
          </a:p>
          <a:p>
            <a:pPr lvl="1"/>
            <a:r>
              <a:rPr lang="en-US" dirty="0">
                <a:solidFill>
                  <a:srgbClr val="50504E"/>
                </a:solidFill>
              </a:rPr>
              <a:t>Application deployment</a:t>
            </a:r>
          </a:p>
          <a:p>
            <a:pPr lvl="1"/>
            <a:r>
              <a:rPr lang="en-US" dirty="0">
                <a:solidFill>
                  <a:srgbClr val="50504E"/>
                </a:solidFill>
              </a:rPr>
              <a:t>Continuous delivery</a:t>
            </a:r>
          </a:p>
          <a:p>
            <a:pPr lvl="1"/>
            <a:r>
              <a:rPr lang="en-US" dirty="0">
                <a:solidFill>
                  <a:srgbClr val="50504E"/>
                </a:solidFill>
              </a:rPr>
              <a:t>Security automation</a:t>
            </a:r>
          </a:p>
          <a:p>
            <a:pPr lvl="1"/>
            <a:r>
              <a:rPr lang="en-US" dirty="0">
                <a:solidFill>
                  <a:srgbClr val="50504E"/>
                </a:solidFill>
              </a:rPr>
              <a:t>Orchestration</a:t>
            </a:r>
          </a:p>
        </p:txBody>
      </p:sp>
      <p:sp>
        <p:nvSpPr>
          <p:cNvPr id="7" name="Title 6"/>
          <p:cNvSpPr>
            <a:spLocks noGrp="1"/>
          </p:cNvSpPr>
          <p:nvPr>
            <p:ph type="title"/>
          </p:nvPr>
        </p:nvSpPr>
        <p:spPr/>
        <p:txBody>
          <a:bodyPr/>
          <a:lstStyle/>
          <a:p>
            <a:r>
              <a:rPr lang="en-US" dirty="0"/>
              <a:t>Potential Future Topics</a:t>
            </a:r>
          </a:p>
        </p:txBody>
      </p:sp>
      <p:sp>
        <p:nvSpPr>
          <p:cNvPr id="3" name="Date Placeholder 2"/>
          <p:cNvSpPr>
            <a:spLocks noGrp="1"/>
          </p:cNvSpPr>
          <p:nvPr>
            <p:ph type="dt" sz="half" idx="2"/>
          </p:nvPr>
        </p:nvSpPr>
        <p:spPr/>
        <p:txBody>
          <a:bodyPr/>
          <a:lstStyle/>
          <a:p>
            <a:pPr>
              <a:defRPr/>
            </a:pPr>
            <a:r>
              <a:rPr lang="en-US"/>
              <a:t>11/5/20</a:t>
            </a:r>
            <a:endParaRPr lang="en-US" dirty="0"/>
          </a:p>
        </p:txBody>
      </p:sp>
      <p:sp>
        <p:nvSpPr>
          <p:cNvPr id="4" name="Footer Placeholder 3"/>
          <p:cNvSpPr>
            <a:spLocks noGrp="1"/>
          </p:cNvSpPr>
          <p:nvPr>
            <p:ph type="ftr" sz="quarter" idx="3"/>
          </p:nvPr>
        </p:nvSpPr>
        <p:spPr/>
        <p:txBody>
          <a:bodyPr/>
          <a:lstStyle/>
          <a:p>
            <a:pPr>
              <a:defRPr/>
            </a:pPr>
            <a:r>
              <a:rPr lang="en-US"/>
              <a:t>Beau Harrison | Automated Computer Management with Ansible</a:t>
            </a:r>
            <a:endParaRPr lang="en-US" b="1" dirty="0"/>
          </a:p>
        </p:txBody>
      </p:sp>
      <p:sp>
        <p:nvSpPr>
          <p:cNvPr id="5" name="Slide Number Placeholder 4"/>
          <p:cNvSpPr>
            <a:spLocks noGrp="1"/>
          </p:cNvSpPr>
          <p:nvPr>
            <p:ph type="sldNum" sz="quarter" idx="4"/>
          </p:nvPr>
        </p:nvSpPr>
        <p:spPr/>
        <p:txBody>
          <a:bodyPr/>
          <a:lstStyle/>
          <a:p>
            <a:pPr>
              <a:defRPr/>
            </a:pPr>
            <a:fld id="{148C009B-CB69-E04A-B9B3-34B26D69E9CF}" type="slidenum">
              <a:rPr lang="en-US" smtClean="0"/>
              <a:pPr>
                <a:defRPr/>
              </a:pPr>
              <a:t>13</a:t>
            </a:fld>
            <a:endParaRPr lang="en-US" dirty="0"/>
          </a:p>
        </p:txBody>
      </p:sp>
      <p:sp>
        <p:nvSpPr>
          <p:cNvPr id="8" name="Content Placeholder 5">
            <a:extLst>
              <a:ext uri="{FF2B5EF4-FFF2-40B4-BE49-F238E27FC236}">
                <a16:creationId xmlns:a16="http://schemas.microsoft.com/office/drawing/2014/main" id="{9934A059-9273-BE4B-A3F2-FD88C4900A81}"/>
              </a:ext>
            </a:extLst>
          </p:cNvPr>
          <p:cNvSpPr txBox="1">
            <a:spLocks/>
          </p:cNvSpPr>
          <p:nvPr/>
        </p:nvSpPr>
        <p:spPr>
          <a:xfrm>
            <a:off x="6096001" y="971277"/>
            <a:ext cx="5791196" cy="5059363"/>
          </a:xfrm>
          <a:prstGeom prst="rect">
            <a:avLst/>
          </a:prstGeom>
        </p:spPr>
        <p:txBody>
          <a:bodyPr lIns="0" tIns="0" rIns="0" bIns="0"/>
          <a:lstStyle>
            <a:lvl1pPr marL="230188" indent="-230188" algn="l" defTabSz="457200" rtl="0" eaLnBrk="1" fontAlgn="base" hangingPunct="1">
              <a:spcBef>
                <a:spcPct val="20000"/>
              </a:spcBef>
              <a:spcAft>
                <a:spcPct val="0"/>
              </a:spcAft>
              <a:buFont typeface="Arial" charset="0"/>
              <a:buChar char="•"/>
              <a:defRPr sz="1800" kern="1200">
                <a:solidFill>
                  <a:srgbClr val="505050"/>
                </a:solidFill>
                <a:latin typeface="Helvetica"/>
                <a:ea typeface="Geneva" charset="0"/>
                <a:cs typeface="ＭＳ Ｐゴシック" charset="0"/>
              </a:defRPr>
            </a:lvl1pPr>
            <a:lvl2pPr marL="512763" indent="-230188" algn="l" defTabSz="457200" rtl="0" eaLnBrk="1" fontAlgn="base" hangingPunct="1">
              <a:spcBef>
                <a:spcPct val="20000"/>
              </a:spcBef>
              <a:spcAft>
                <a:spcPct val="0"/>
              </a:spcAft>
              <a:buFont typeface="Arial" charset="0"/>
              <a:buChar char="–"/>
              <a:defRPr sz="1600" kern="1200">
                <a:solidFill>
                  <a:srgbClr val="505050"/>
                </a:solidFill>
                <a:latin typeface="Helvetica"/>
                <a:ea typeface="ＭＳ Ｐゴシック" charset="0"/>
                <a:cs typeface="ＭＳ Ｐゴシック" charset="0"/>
              </a:defRPr>
            </a:lvl2pPr>
            <a:lvl3pPr marL="803275" indent="-230188" algn="l" defTabSz="457200" rtl="0" eaLnBrk="1" fontAlgn="base" hangingPunct="1">
              <a:spcBef>
                <a:spcPct val="20000"/>
              </a:spcBef>
              <a:spcAft>
                <a:spcPct val="0"/>
              </a:spcAft>
              <a:buFont typeface="Arial" charset="0"/>
              <a:buChar char="•"/>
              <a:defRPr sz="1500" kern="1200">
                <a:solidFill>
                  <a:srgbClr val="505050"/>
                </a:solidFill>
                <a:latin typeface="Helvetica"/>
                <a:ea typeface="ＭＳ Ｐゴシック" charset="0"/>
                <a:cs typeface="ＭＳ Ｐゴシック" charset="0"/>
              </a:defRPr>
            </a:lvl3pPr>
            <a:lvl4pPr marL="1085850" indent="-228600" algn="l" defTabSz="457200" rtl="0" eaLnBrk="1" fontAlgn="base" hangingPunct="1">
              <a:spcBef>
                <a:spcPct val="20000"/>
              </a:spcBef>
              <a:spcAft>
                <a:spcPct val="0"/>
              </a:spcAft>
              <a:buFont typeface="Arial" charset="0"/>
              <a:buChar char="–"/>
              <a:defRPr sz="1400" kern="1200">
                <a:solidFill>
                  <a:srgbClr val="505050"/>
                </a:solidFill>
                <a:latin typeface="Helvetica"/>
                <a:ea typeface="ＭＳ Ｐゴシック" charset="0"/>
                <a:cs typeface="ＭＳ Ｐゴシック" charset="0"/>
              </a:defRPr>
            </a:lvl4pPr>
            <a:lvl5pPr marL="1370013" indent="-230188" algn="l" defTabSz="457200" rtl="0" eaLnBrk="1" fontAlgn="base" hangingPunct="1">
              <a:spcBef>
                <a:spcPct val="20000"/>
              </a:spcBef>
              <a:spcAft>
                <a:spcPct val="0"/>
              </a:spcAft>
              <a:buFont typeface="Arial"/>
              <a:buChar char="•"/>
              <a:defRPr sz="1400" kern="1200">
                <a:solidFill>
                  <a:srgbClr val="505050"/>
                </a:solidFill>
                <a:latin typeface="Helvetica"/>
                <a:ea typeface="ＭＳ Ｐゴシック" charset="0"/>
                <a:cs typeface="ＭＳ Ｐゴシック"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sz="2400" dirty="0">
              <a:solidFill>
                <a:srgbClr val="50504E"/>
              </a:solidFill>
            </a:endParaRPr>
          </a:p>
          <a:p>
            <a:endParaRPr lang="en-US" sz="2400" dirty="0">
              <a:solidFill>
                <a:srgbClr val="50504E"/>
              </a:solidFill>
            </a:endParaRPr>
          </a:p>
          <a:p>
            <a:r>
              <a:rPr lang="en-US" sz="2400" dirty="0">
                <a:solidFill>
                  <a:srgbClr val="50504E"/>
                </a:solidFill>
              </a:rPr>
              <a:t>Roles</a:t>
            </a:r>
          </a:p>
          <a:p>
            <a:pPr lvl="1"/>
            <a:r>
              <a:rPr lang="en-US" sz="2133" dirty="0"/>
              <a:t>automatically load related </a:t>
            </a:r>
            <a:r>
              <a:rPr lang="en-US" sz="2133" dirty="0" err="1"/>
              <a:t>vars_files</a:t>
            </a:r>
            <a:r>
              <a:rPr lang="en-US" sz="2133" dirty="0"/>
              <a:t>, tasks, handlers, and other Ansible artifacts based on a known file structure</a:t>
            </a:r>
          </a:p>
          <a:p>
            <a:pPr lvl="1"/>
            <a:endParaRPr lang="en-US" sz="2133" dirty="0">
              <a:solidFill>
                <a:srgbClr val="50504E"/>
              </a:solidFill>
            </a:endParaRPr>
          </a:p>
          <a:p>
            <a:pPr marL="0" indent="0">
              <a:buNone/>
            </a:pPr>
            <a:endParaRPr lang="en-US" sz="2400" dirty="0">
              <a:solidFill>
                <a:srgbClr val="50504E"/>
              </a:solidFill>
            </a:endParaRPr>
          </a:p>
          <a:p>
            <a:pPr marL="0" indent="0">
              <a:buNone/>
            </a:pPr>
            <a:endParaRPr lang="en-US" sz="2400" dirty="0">
              <a:solidFill>
                <a:srgbClr val="50504E"/>
              </a:solidFill>
            </a:endParaRPr>
          </a:p>
          <a:p>
            <a:pPr marL="0" indent="0">
              <a:buNone/>
            </a:pPr>
            <a:r>
              <a:rPr lang="en-US" sz="2400" dirty="0">
                <a:solidFill>
                  <a:srgbClr val="50504E"/>
                </a:solidFill>
              </a:rPr>
              <a:t>                           Questions?</a:t>
            </a:r>
          </a:p>
        </p:txBody>
      </p:sp>
    </p:spTree>
    <p:extLst>
      <p:ext uri="{BB962C8B-B14F-4D97-AF65-F5344CB8AC3E}">
        <p14:creationId xmlns:p14="http://schemas.microsoft.com/office/powerpoint/2010/main" val="3500572019"/>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4F01ECA-FC1E-42DD-92FD-41267E3A2CA3}"/>
              </a:ext>
            </a:extLst>
          </p:cNvPr>
          <p:cNvPicPr>
            <a:picLocks noGrp="1" noChangeAspect="1"/>
          </p:cNvPicPr>
          <p:nvPr>
            <p:ph idx="1"/>
          </p:nvPr>
        </p:nvPicPr>
        <p:blipFill>
          <a:blip r:embed="rId2"/>
          <a:stretch>
            <a:fillRect/>
          </a:stretch>
        </p:blipFill>
        <p:spPr>
          <a:xfrm>
            <a:off x="1344518" y="726379"/>
            <a:ext cx="9502964" cy="5082980"/>
          </a:xfrm>
        </p:spPr>
      </p:pic>
    </p:spTree>
    <p:extLst>
      <p:ext uri="{BB962C8B-B14F-4D97-AF65-F5344CB8AC3E}">
        <p14:creationId xmlns:p14="http://schemas.microsoft.com/office/powerpoint/2010/main" val="2867249517"/>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1255191-63EC-49CE-82E4-E4529AE20EDE}"/>
              </a:ext>
            </a:extLst>
          </p:cNvPr>
          <p:cNvSpPr>
            <a:spLocks noGrp="1"/>
          </p:cNvSpPr>
          <p:nvPr>
            <p:ph idx="1"/>
          </p:nvPr>
        </p:nvSpPr>
        <p:spPr>
          <a:xfrm>
            <a:off x="838200" y="502024"/>
            <a:ext cx="10515600" cy="5674939"/>
          </a:xfrm>
        </p:spPr>
        <p:txBody>
          <a:bodyPr>
            <a:normAutofit fontScale="32500" lnSpcReduction="20000"/>
          </a:bodyPr>
          <a:lstStyle/>
          <a:p>
            <a:pPr marL="0" indent="0" algn="ctr">
              <a:buNone/>
            </a:pPr>
            <a:r>
              <a:rPr lang="en-US" sz="11100" dirty="0">
                <a:solidFill>
                  <a:schemeClr val="accent2"/>
                </a:solidFill>
              </a:rPr>
              <a:t>HANDLERS SECTION</a:t>
            </a:r>
          </a:p>
          <a:p>
            <a:pPr>
              <a:lnSpc>
                <a:spcPct val="110000"/>
              </a:lnSpc>
              <a:buFont typeface="Wingdings" panose="05000000000000000000" pitchFamily="2" charset="2"/>
              <a:buChar char="v"/>
            </a:pPr>
            <a:r>
              <a:rPr lang="en-US" sz="5100" dirty="0"/>
              <a:t>A handler is the same as a task, but it will run when called by another task</a:t>
            </a:r>
          </a:p>
          <a:p>
            <a:pPr>
              <a:lnSpc>
                <a:spcPct val="110000"/>
              </a:lnSpc>
              <a:buFont typeface="Wingdings" panose="05000000000000000000" pitchFamily="2" charset="2"/>
              <a:buChar char="v"/>
            </a:pPr>
            <a:r>
              <a:rPr lang="en-US" sz="5100" dirty="0"/>
              <a:t>Handlers are just like regular tasks in an ansible playbook, but are only run if the task contains a notify direction and indicates that it changed something</a:t>
            </a:r>
          </a:p>
          <a:p>
            <a:pPr marL="0" indent="0">
              <a:buNone/>
            </a:pPr>
            <a:r>
              <a:rPr lang="en-US" sz="4200" dirty="0">
                <a:solidFill>
                  <a:schemeClr val="accent5"/>
                </a:solidFill>
              </a:rPr>
              <a:t>Dry Run: Check whether the playbook is formatted currently</a:t>
            </a:r>
          </a:p>
          <a:p>
            <a:pPr marL="0" indent="0">
              <a:buNone/>
            </a:pPr>
            <a:r>
              <a:rPr lang="en-US" sz="4200" dirty="0">
                <a:solidFill>
                  <a:schemeClr val="accent5"/>
                </a:solidFill>
              </a:rPr>
              <a:t>ansible=playbook </a:t>
            </a:r>
            <a:r>
              <a:rPr lang="en-US" sz="4200" dirty="0" err="1">
                <a:solidFill>
                  <a:schemeClr val="accent5"/>
                </a:solidFill>
              </a:rPr>
              <a:t>handlers.yml</a:t>
            </a:r>
            <a:r>
              <a:rPr lang="en-US" sz="4200" dirty="0">
                <a:solidFill>
                  <a:schemeClr val="accent5"/>
                </a:solidFill>
              </a:rPr>
              <a:t> --check</a:t>
            </a:r>
          </a:p>
          <a:p>
            <a:pPr marL="0" indent="0">
              <a:buNone/>
            </a:pPr>
            <a:r>
              <a:rPr lang="en-US" sz="4200" dirty="0">
                <a:solidFill>
                  <a:schemeClr val="accent5"/>
                </a:solidFill>
              </a:rPr>
              <a:t>--- # My PLAYBOOK FOR HANDLERS</a:t>
            </a:r>
          </a:p>
          <a:p>
            <a:pPr marL="0" indent="0">
              <a:buNone/>
            </a:pPr>
            <a:r>
              <a:rPr lang="en-US" sz="4200" dirty="0">
                <a:solidFill>
                  <a:schemeClr val="accent5"/>
                </a:solidFill>
              </a:rPr>
              <a:t>- hosts: demo</a:t>
            </a:r>
          </a:p>
          <a:p>
            <a:pPr marL="0" indent="0">
              <a:buNone/>
            </a:pPr>
            <a:r>
              <a:rPr lang="en-US" sz="4200" dirty="0">
                <a:solidFill>
                  <a:schemeClr val="accent5"/>
                </a:solidFill>
              </a:rPr>
              <a:t>  user: ansible</a:t>
            </a:r>
          </a:p>
          <a:p>
            <a:pPr marL="0" indent="0">
              <a:buNone/>
            </a:pPr>
            <a:r>
              <a:rPr lang="en-US" sz="4200" dirty="0">
                <a:solidFill>
                  <a:schemeClr val="accent5"/>
                </a:solidFill>
              </a:rPr>
              <a:t>  become: yes</a:t>
            </a:r>
          </a:p>
          <a:p>
            <a:pPr marL="0" indent="0">
              <a:buNone/>
            </a:pPr>
            <a:r>
              <a:rPr lang="en-US" sz="4200" dirty="0">
                <a:solidFill>
                  <a:schemeClr val="accent5"/>
                </a:solidFill>
              </a:rPr>
              <a:t>  connection: </a:t>
            </a:r>
            <a:r>
              <a:rPr lang="en-US" sz="4200" dirty="0" err="1">
                <a:solidFill>
                  <a:schemeClr val="accent5"/>
                </a:solidFill>
              </a:rPr>
              <a:t>ssh</a:t>
            </a:r>
            <a:endParaRPr lang="en-US" sz="4200" dirty="0">
              <a:solidFill>
                <a:schemeClr val="accent5"/>
              </a:solidFill>
            </a:endParaRPr>
          </a:p>
          <a:p>
            <a:pPr marL="0" indent="0">
              <a:buNone/>
            </a:pPr>
            <a:r>
              <a:rPr lang="en-US" sz="4200" dirty="0">
                <a:solidFill>
                  <a:schemeClr val="accent5"/>
                </a:solidFill>
              </a:rPr>
              <a:t>  tasks:</a:t>
            </a:r>
          </a:p>
          <a:p>
            <a:pPr marL="0" indent="0">
              <a:buNone/>
            </a:pPr>
            <a:r>
              <a:rPr lang="en-US" sz="4200" dirty="0">
                <a:solidFill>
                  <a:schemeClr val="accent5"/>
                </a:solidFill>
              </a:rPr>
              <a:t>  - name: install httpd server on centos</a:t>
            </a:r>
          </a:p>
          <a:p>
            <a:pPr marL="0" indent="0">
              <a:buNone/>
            </a:pPr>
            <a:r>
              <a:rPr lang="en-US" sz="4200" dirty="0">
                <a:solidFill>
                  <a:schemeClr val="accent5"/>
                </a:solidFill>
              </a:rPr>
              <a:t>    action: yum name=httpd state=installed</a:t>
            </a:r>
          </a:p>
          <a:p>
            <a:pPr marL="0" indent="0">
              <a:buNone/>
            </a:pPr>
            <a:r>
              <a:rPr lang="en-US" sz="4200" dirty="0">
                <a:solidFill>
                  <a:schemeClr val="accent5"/>
                </a:solidFill>
              </a:rPr>
              <a:t>    notify: restart httpd</a:t>
            </a:r>
          </a:p>
          <a:p>
            <a:pPr marL="0" indent="0">
              <a:buNone/>
            </a:pPr>
            <a:r>
              <a:rPr lang="en-US" sz="4200" dirty="0">
                <a:solidFill>
                  <a:schemeClr val="accent5"/>
                </a:solidFill>
              </a:rPr>
              <a:t>  </a:t>
            </a:r>
            <a:r>
              <a:rPr lang="en-US" sz="4200" dirty="0">
                <a:solidFill>
                  <a:schemeClr val="accent6">
                    <a:lumMod val="75000"/>
                  </a:schemeClr>
                </a:solidFill>
              </a:rPr>
              <a:t>handlers:</a:t>
            </a:r>
          </a:p>
          <a:p>
            <a:pPr marL="0" indent="0">
              <a:buNone/>
            </a:pPr>
            <a:r>
              <a:rPr lang="en-US" sz="4200" dirty="0">
                <a:solidFill>
                  <a:schemeClr val="accent5"/>
                </a:solidFill>
              </a:rPr>
              <a:t>  - name: restart httpd</a:t>
            </a:r>
          </a:p>
          <a:p>
            <a:pPr marL="0" indent="0">
              <a:buNone/>
            </a:pPr>
            <a:r>
              <a:rPr lang="en-US" sz="4200" dirty="0">
                <a:solidFill>
                  <a:schemeClr val="accent5"/>
                </a:solidFill>
              </a:rPr>
              <a:t>    action: service name=httpd state=restarted</a:t>
            </a:r>
          </a:p>
          <a:p>
            <a:pPr marL="0" indent="0">
              <a:buNone/>
            </a:pPr>
            <a:r>
              <a:rPr lang="en-US" sz="4200" dirty="0">
                <a:solidFill>
                  <a:schemeClr val="accent5"/>
                </a:solidFill>
              </a:rPr>
              <a:t>    $ ansible-playbook </a:t>
            </a:r>
            <a:r>
              <a:rPr lang="en-US" sz="4200" dirty="0" err="1">
                <a:solidFill>
                  <a:schemeClr val="accent5"/>
                </a:solidFill>
              </a:rPr>
              <a:t>handlers.yml</a:t>
            </a:r>
            <a:endParaRPr lang="en-IN" sz="4200" dirty="0">
              <a:solidFill>
                <a:schemeClr val="accent5"/>
              </a:solidFill>
            </a:endParaRPr>
          </a:p>
          <a:p>
            <a:pPr marL="0" indent="0">
              <a:buNone/>
            </a:pPr>
            <a:endParaRPr lang="en-US" dirty="0"/>
          </a:p>
          <a:p>
            <a:pPr marL="0" indent="0">
              <a:buNone/>
            </a:pPr>
            <a:endParaRPr lang="en-IN" dirty="0"/>
          </a:p>
        </p:txBody>
      </p:sp>
    </p:spTree>
    <p:extLst>
      <p:ext uri="{BB962C8B-B14F-4D97-AF65-F5344CB8AC3E}">
        <p14:creationId xmlns:p14="http://schemas.microsoft.com/office/powerpoint/2010/main" val="4124847301"/>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0F8783F-247C-42AC-A895-49B74F6BA31A}"/>
              </a:ext>
            </a:extLst>
          </p:cNvPr>
          <p:cNvSpPr>
            <a:spLocks noGrp="1"/>
          </p:cNvSpPr>
          <p:nvPr>
            <p:ph idx="1"/>
          </p:nvPr>
        </p:nvSpPr>
        <p:spPr>
          <a:xfrm>
            <a:off x="623047" y="179294"/>
            <a:ext cx="10515600" cy="6499411"/>
          </a:xfrm>
        </p:spPr>
        <p:txBody>
          <a:bodyPr>
            <a:normAutofit fontScale="25000" lnSpcReduction="20000"/>
          </a:bodyPr>
          <a:lstStyle/>
          <a:p>
            <a:pPr marL="0" indent="0" algn="ctr">
              <a:buNone/>
            </a:pPr>
            <a:r>
              <a:rPr lang="en-US" sz="9600" dirty="0">
                <a:solidFill>
                  <a:schemeClr val="accent2"/>
                </a:solidFill>
              </a:rPr>
              <a:t>Loops</a:t>
            </a:r>
          </a:p>
          <a:p>
            <a:pPr marL="0" indent="0">
              <a:buNone/>
            </a:pPr>
            <a:r>
              <a:rPr lang="en-US" sz="6800" dirty="0"/>
              <a:t>Some to you want to repeat a task multiple times, in computer programing this is called loops common ansible loops include changing ownership on seral files or directories with the file module creating multiple users with the user module and repeating a polling step until certain result is reach.</a:t>
            </a:r>
          </a:p>
          <a:p>
            <a:pPr marL="0" indent="0">
              <a:lnSpc>
                <a:spcPct val="110000"/>
              </a:lnSpc>
              <a:buNone/>
            </a:pPr>
            <a:r>
              <a:rPr lang="en-US" sz="6400" dirty="0">
                <a:solidFill>
                  <a:schemeClr val="accent5"/>
                </a:solidFill>
              </a:rPr>
              <a:t>Go to ansible server</a:t>
            </a:r>
          </a:p>
          <a:p>
            <a:pPr marL="0" indent="0">
              <a:lnSpc>
                <a:spcPct val="110000"/>
              </a:lnSpc>
              <a:buNone/>
            </a:pPr>
            <a:r>
              <a:rPr lang="en-US" sz="6400" dirty="0">
                <a:solidFill>
                  <a:schemeClr val="accent5"/>
                </a:solidFill>
              </a:rPr>
              <a:t>$ vi </a:t>
            </a:r>
            <a:r>
              <a:rPr lang="en-US" sz="6400" dirty="0" err="1">
                <a:solidFill>
                  <a:schemeClr val="accent5"/>
                </a:solidFill>
              </a:rPr>
              <a:t>loops.yml</a:t>
            </a:r>
            <a:endParaRPr lang="en-US" sz="6400" dirty="0">
              <a:solidFill>
                <a:schemeClr val="accent5"/>
              </a:solidFill>
            </a:endParaRPr>
          </a:p>
          <a:p>
            <a:pPr marL="0" indent="0">
              <a:lnSpc>
                <a:spcPct val="110000"/>
              </a:lnSpc>
              <a:buNone/>
            </a:pPr>
            <a:r>
              <a:rPr lang="en-US" sz="6400" dirty="0">
                <a:solidFill>
                  <a:schemeClr val="accent5"/>
                </a:solidFill>
              </a:rPr>
              <a:t>--- # My Loops playbook</a:t>
            </a:r>
          </a:p>
          <a:p>
            <a:pPr marL="0" indent="0">
              <a:lnSpc>
                <a:spcPct val="110000"/>
              </a:lnSpc>
              <a:buNone/>
            </a:pPr>
            <a:r>
              <a:rPr lang="en-US" sz="6400" dirty="0">
                <a:solidFill>
                  <a:schemeClr val="accent5"/>
                </a:solidFill>
              </a:rPr>
              <a:t>- hosts: demo</a:t>
            </a:r>
          </a:p>
          <a:p>
            <a:pPr marL="0" indent="0">
              <a:lnSpc>
                <a:spcPct val="110000"/>
              </a:lnSpc>
              <a:buNone/>
            </a:pPr>
            <a:r>
              <a:rPr lang="en-US" sz="6400" dirty="0">
                <a:solidFill>
                  <a:schemeClr val="accent5"/>
                </a:solidFill>
              </a:rPr>
              <a:t>  user: ansible</a:t>
            </a:r>
          </a:p>
          <a:p>
            <a:pPr marL="0" indent="0">
              <a:lnSpc>
                <a:spcPct val="110000"/>
              </a:lnSpc>
              <a:buNone/>
            </a:pPr>
            <a:r>
              <a:rPr lang="en-US" sz="6400" dirty="0">
                <a:solidFill>
                  <a:schemeClr val="accent5"/>
                </a:solidFill>
              </a:rPr>
              <a:t>  become: yes</a:t>
            </a:r>
          </a:p>
          <a:p>
            <a:pPr marL="0" indent="0">
              <a:lnSpc>
                <a:spcPct val="110000"/>
              </a:lnSpc>
              <a:buNone/>
            </a:pPr>
            <a:r>
              <a:rPr lang="en-US" sz="6400" dirty="0">
                <a:solidFill>
                  <a:schemeClr val="accent5"/>
                </a:solidFill>
              </a:rPr>
              <a:t>  connection: </a:t>
            </a:r>
            <a:r>
              <a:rPr lang="en-US" sz="6400" dirty="0" err="1">
                <a:solidFill>
                  <a:schemeClr val="accent5"/>
                </a:solidFill>
              </a:rPr>
              <a:t>ssh</a:t>
            </a:r>
            <a:endParaRPr lang="en-US" sz="6400" dirty="0">
              <a:solidFill>
                <a:schemeClr val="accent5"/>
              </a:solidFill>
            </a:endParaRPr>
          </a:p>
          <a:p>
            <a:pPr marL="0" indent="0">
              <a:lnSpc>
                <a:spcPct val="110000"/>
              </a:lnSpc>
              <a:buNone/>
            </a:pPr>
            <a:r>
              <a:rPr lang="en-US" sz="6400" dirty="0">
                <a:solidFill>
                  <a:schemeClr val="accent5"/>
                </a:solidFill>
              </a:rPr>
              <a:t>  tasks:</a:t>
            </a:r>
          </a:p>
          <a:p>
            <a:pPr marL="0" indent="0">
              <a:lnSpc>
                <a:spcPct val="110000"/>
              </a:lnSpc>
              <a:buNone/>
            </a:pPr>
            <a:r>
              <a:rPr lang="en-US" sz="6400" dirty="0">
                <a:solidFill>
                  <a:schemeClr val="accent5"/>
                </a:solidFill>
              </a:rPr>
              <a:t>   - name: Add a list of users</a:t>
            </a:r>
          </a:p>
          <a:p>
            <a:pPr marL="0" indent="0">
              <a:lnSpc>
                <a:spcPct val="110000"/>
              </a:lnSpc>
              <a:buNone/>
            </a:pPr>
            <a:r>
              <a:rPr lang="en-US" sz="6400" dirty="0">
                <a:solidFill>
                  <a:schemeClr val="accent5"/>
                </a:solidFill>
              </a:rPr>
              <a:t>     user: name="{{item}}" state=present</a:t>
            </a:r>
          </a:p>
          <a:p>
            <a:pPr marL="0" indent="0">
              <a:lnSpc>
                <a:spcPct val="110000"/>
              </a:lnSpc>
              <a:buNone/>
            </a:pPr>
            <a:r>
              <a:rPr lang="en-US" sz="6400" dirty="0">
                <a:solidFill>
                  <a:schemeClr val="accent5"/>
                </a:solidFill>
              </a:rPr>
              <a:t>     </a:t>
            </a:r>
            <a:r>
              <a:rPr lang="en-US" sz="6400" dirty="0" err="1">
                <a:solidFill>
                  <a:schemeClr val="accent5"/>
                </a:solidFill>
              </a:rPr>
              <a:t>with_items</a:t>
            </a:r>
            <a:r>
              <a:rPr lang="en-US" sz="6400" dirty="0">
                <a:solidFill>
                  <a:schemeClr val="accent5"/>
                </a:solidFill>
              </a:rPr>
              <a:t>:</a:t>
            </a:r>
          </a:p>
          <a:p>
            <a:pPr marL="0" indent="0">
              <a:lnSpc>
                <a:spcPct val="110000"/>
              </a:lnSpc>
              <a:buNone/>
            </a:pPr>
            <a:r>
              <a:rPr lang="en-US" sz="6400" dirty="0">
                <a:solidFill>
                  <a:schemeClr val="accent5"/>
                </a:solidFill>
              </a:rPr>
              <a:t>      - Rahamthulla</a:t>
            </a:r>
          </a:p>
          <a:p>
            <a:pPr marL="0" indent="0">
              <a:lnSpc>
                <a:spcPct val="110000"/>
              </a:lnSpc>
              <a:buNone/>
            </a:pPr>
            <a:r>
              <a:rPr lang="en-US" sz="6400" dirty="0">
                <a:solidFill>
                  <a:schemeClr val="accent5"/>
                </a:solidFill>
              </a:rPr>
              <a:t>      - Zubair</a:t>
            </a:r>
          </a:p>
          <a:p>
            <a:pPr marL="0" indent="0">
              <a:lnSpc>
                <a:spcPct val="110000"/>
              </a:lnSpc>
              <a:buNone/>
            </a:pPr>
            <a:r>
              <a:rPr lang="en-US" sz="6400" dirty="0">
                <a:solidFill>
                  <a:schemeClr val="accent5"/>
                </a:solidFill>
              </a:rPr>
              <a:t>      - </a:t>
            </a:r>
            <a:r>
              <a:rPr lang="en-US" sz="6400" dirty="0" err="1">
                <a:solidFill>
                  <a:schemeClr val="accent5"/>
                </a:solidFill>
              </a:rPr>
              <a:t>Sufyan_shaik</a:t>
            </a:r>
            <a:r>
              <a:rPr lang="en-US" sz="6400" dirty="0">
                <a:solidFill>
                  <a:schemeClr val="accent5"/>
                </a:solidFill>
              </a:rPr>
              <a:t>      </a:t>
            </a:r>
          </a:p>
          <a:p>
            <a:pPr marL="0" indent="0">
              <a:lnSpc>
                <a:spcPct val="110000"/>
              </a:lnSpc>
              <a:buNone/>
            </a:pPr>
            <a:r>
              <a:rPr lang="en-US" sz="6400" dirty="0">
                <a:solidFill>
                  <a:schemeClr val="accent5"/>
                </a:solidFill>
              </a:rPr>
              <a:t>$ansible-playbook </a:t>
            </a:r>
            <a:r>
              <a:rPr lang="en-US" sz="6400" dirty="0" err="1">
                <a:solidFill>
                  <a:schemeClr val="accent5"/>
                </a:solidFill>
              </a:rPr>
              <a:t>loops.yml</a:t>
            </a:r>
            <a:r>
              <a:rPr lang="en-US" sz="6400" dirty="0">
                <a:solidFill>
                  <a:schemeClr val="accent5"/>
                </a:solidFill>
              </a:rPr>
              <a:t> </a:t>
            </a:r>
          </a:p>
          <a:p>
            <a:pPr marL="0" indent="0">
              <a:lnSpc>
                <a:spcPct val="110000"/>
              </a:lnSpc>
              <a:buNone/>
            </a:pPr>
            <a:r>
              <a:rPr lang="en-US" sz="6400" dirty="0">
                <a:solidFill>
                  <a:schemeClr val="accent5"/>
                </a:solidFill>
              </a:rPr>
              <a:t>To verify Go to node1 $ cat /</a:t>
            </a:r>
            <a:r>
              <a:rPr lang="en-US" sz="6400" dirty="0" err="1">
                <a:solidFill>
                  <a:schemeClr val="accent5"/>
                </a:solidFill>
              </a:rPr>
              <a:t>etc</a:t>
            </a:r>
            <a:r>
              <a:rPr lang="en-US" sz="6400" dirty="0">
                <a:solidFill>
                  <a:schemeClr val="accent5"/>
                </a:solidFill>
              </a:rPr>
              <a:t>/passwd</a:t>
            </a:r>
            <a:endParaRPr lang="en-IN" sz="6400" dirty="0">
              <a:solidFill>
                <a:schemeClr val="accent5"/>
              </a:solidFill>
            </a:endParaRPr>
          </a:p>
        </p:txBody>
      </p:sp>
    </p:spTree>
    <p:extLst>
      <p:ext uri="{BB962C8B-B14F-4D97-AF65-F5344CB8AC3E}">
        <p14:creationId xmlns:p14="http://schemas.microsoft.com/office/powerpoint/2010/main" val="2577354867"/>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B31A13-BF95-4A96-8051-B14ABCBEF64C}"/>
              </a:ext>
            </a:extLst>
          </p:cNvPr>
          <p:cNvSpPr>
            <a:spLocks noGrp="1"/>
          </p:cNvSpPr>
          <p:nvPr>
            <p:ph idx="1"/>
          </p:nvPr>
        </p:nvSpPr>
        <p:spPr>
          <a:xfrm>
            <a:off x="838200" y="295835"/>
            <a:ext cx="10515600" cy="5881128"/>
          </a:xfrm>
        </p:spPr>
        <p:txBody>
          <a:bodyPr>
            <a:normAutofit fontScale="70000" lnSpcReduction="20000"/>
          </a:bodyPr>
          <a:lstStyle/>
          <a:p>
            <a:pPr marL="0" indent="0" algn="ctr">
              <a:buNone/>
            </a:pPr>
            <a:r>
              <a:rPr lang="en-US" sz="5200" dirty="0">
                <a:solidFill>
                  <a:schemeClr val="accent2"/>
                </a:solidFill>
              </a:rPr>
              <a:t>Ad-hoc Commands</a:t>
            </a:r>
          </a:p>
          <a:p>
            <a:pPr marL="0" indent="0">
              <a:buNone/>
            </a:pPr>
            <a:r>
              <a:rPr lang="en-US" dirty="0"/>
              <a:t>Ad-hoc commands are commands which can be run individually to perform quick functions</a:t>
            </a:r>
          </a:p>
          <a:p>
            <a:pPr marL="0" indent="0">
              <a:buNone/>
            </a:pPr>
            <a:r>
              <a:rPr lang="en-US" dirty="0"/>
              <a:t>This Ad-hoc commands are not used for configuration management and deployment, because these commands are of one-time usage.</a:t>
            </a:r>
          </a:p>
          <a:p>
            <a:pPr marL="0" indent="0">
              <a:buNone/>
            </a:pPr>
            <a:r>
              <a:rPr lang="en-US" dirty="0"/>
              <a:t>The ansible Ad-hoc commands uses the /</a:t>
            </a:r>
            <a:r>
              <a:rPr lang="en-US" dirty="0" err="1"/>
              <a:t>usr</a:t>
            </a:r>
            <a:r>
              <a:rPr lang="en-US" dirty="0"/>
              <a:t>/bin/ansible commands line tool to automate a single task</a:t>
            </a:r>
          </a:p>
          <a:p>
            <a:pPr marL="0" indent="0">
              <a:buNone/>
            </a:pPr>
            <a:endParaRPr lang="en-US" dirty="0"/>
          </a:p>
          <a:p>
            <a:pPr marL="0" indent="0">
              <a:buNone/>
            </a:pPr>
            <a:r>
              <a:rPr lang="en-US" dirty="0"/>
              <a:t>Go to ansible server</a:t>
            </a:r>
          </a:p>
          <a:p>
            <a:pPr marL="0" indent="0">
              <a:lnSpc>
                <a:spcPct val="110000"/>
              </a:lnSpc>
              <a:buNone/>
            </a:pPr>
            <a:r>
              <a:rPr lang="en-US" sz="2600" dirty="0">
                <a:solidFill>
                  <a:schemeClr val="accent5"/>
                </a:solidFill>
              </a:rPr>
              <a:t>$ ansible demo -a "ls"</a:t>
            </a:r>
          </a:p>
          <a:p>
            <a:pPr marL="0" indent="0">
              <a:lnSpc>
                <a:spcPct val="110000"/>
              </a:lnSpc>
              <a:buNone/>
            </a:pPr>
            <a:r>
              <a:rPr lang="en-US" sz="2600" dirty="0">
                <a:solidFill>
                  <a:schemeClr val="accent5"/>
                </a:solidFill>
              </a:rPr>
              <a:t>$ ansible demo[0:4] -a "touch sample.txt"</a:t>
            </a:r>
          </a:p>
          <a:p>
            <a:pPr marL="0" indent="0">
              <a:lnSpc>
                <a:spcPct val="110000"/>
              </a:lnSpc>
              <a:buNone/>
            </a:pPr>
            <a:r>
              <a:rPr lang="en-US" sz="2600" dirty="0">
                <a:solidFill>
                  <a:schemeClr val="accent5"/>
                </a:solidFill>
              </a:rPr>
              <a:t>$ ansible all -a "touch file1"</a:t>
            </a:r>
          </a:p>
          <a:p>
            <a:pPr marL="0" indent="0">
              <a:lnSpc>
                <a:spcPct val="110000"/>
              </a:lnSpc>
              <a:buNone/>
            </a:pPr>
            <a:r>
              <a:rPr lang="en-US" sz="2600" dirty="0">
                <a:solidFill>
                  <a:schemeClr val="accent5"/>
                </a:solidFill>
              </a:rPr>
              <a:t>$ ansible demo -a "</a:t>
            </a:r>
            <a:r>
              <a:rPr lang="en-US" sz="2600" dirty="0" err="1">
                <a:solidFill>
                  <a:schemeClr val="accent5"/>
                </a:solidFill>
              </a:rPr>
              <a:t>sudo</a:t>
            </a:r>
            <a:r>
              <a:rPr lang="en-US" sz="2600" dirty="0">
                <a:solidFill>
                  <a:schemeClr val="accent5"/>
                </a:solidFill>
              </a:rPr>
              <a:t> yum install httpd -y"</a:t>
            </a:r>
          </a:p>
          <a:p>
            <a:pPr marL="0" indent="0">
              <a:lnSpc>
                <a:spcPct val="110000"/>
              </a:lnSpc>
              <a:buNone/>
            </a:pPr>
            <a:r>
              <a:rPr lang="en-US" sz="2600" dirty="0">
                <a:solidFill>
                  <a:schemeClr val="accent5"/>
                </a:solidFill>
              </a:rPr>
              <a:t>$ ansible demo -</a:t>
            </a:r>
            <a:r>
              <a:rPr lang="en-US" sz="2600" dirty="0" err="1">
                <a:solidFill>
                  <a:schemeClr val="accent5"/>
                </a:solidFill>
              </a:rPr>
              <a:t>ba</a:t>
            </a:r>
            <a:r>
              <a:rPr lang="en-US" sz="2600" dirty="0">
                <a:solidFill>
                  <a:schemeClr val="accent5"/>
                </a:solidFill>
              </a:rPr>
              <a:t> "yum install httpd -y"</a:t>
            </a:r>
          </a:p>
          <a:p>
            <a:pPr marL="0" indent="0">
              <a:lnSpc>
                <a:spcPct val="110000"/>
              </a:lnSpc>
              <a:buNone/>
            </a:pPr>
            <a:r>
              <a:rPr lang="en-US" sz="2600" dirty="0">
                <a:solidFill>
                  <a:schemeClr val="accent5"/>
                </a:solidFill>
              </a:rPr>
              <a:t>$ ansible demo -</a:t>
            </a:r>
            <a:r>
              <a:rPr lang="en-US" sz="2600" dirty="0" err="1">
                <a:solidFill>
                  <a:schemeClr val="accent5"/>
                </a:solidFill>
              </a:rPr>
              <a:t>ba</a:t>
            </a:r>
            <a:r>
              <a:rPr lang="en-US" sz="2600" dirty="0">
                <a:solidFill>
                  <a:schemeClr val="accent5"/>
                </a:solidFill>
              </a:rPr>
              <a:t> "yum remove httpd -y"</a:t>
            </a:r>
          </a:p>
          <a:p>
            <a:pPr marL="0" indent="0">
              <a:buNone/>
            </a:pPr>
            <a:endParaRPr lang="en-US" dirty="0"/>
          </a:p>
          <a:p>
            <a:pPr marL="0" indent="0">
              <a:buNone/>
            </a:pPr>
            <a:r>
              <a:rPr lang="en-US" dirty="0">
                <a:solidFill>
                  <a:srgbClr val="FF0000"/>
                </a:solidFill>
              </a:rPr>
              <a:t>Note: </a:t>
            </a:r>
            <a:r>
              <a:rPr lang="en-US" dirty="0"/>
              <a:t>demo=group, -a=argument -b=become=</a:t>
            </a:r>
            <a:r>
              <a:rPr lang="en-US" dirty="0" err="1"/>
              <a:t>sudo</a:t>
            </a:r>
            <a:endParaRPr lang="en-IN" dirty="0"/>
          </a:p>
        </p:txBody>
      </p:sp>
    </p:spTree>
    <p:extLst>
      <p:ext uri="{BB962C8B-B14F-4D97-AF65-F5344CB8AC3E}">
        <p14:creationId xmlns:p14="http://schemas.microsoft.com/office/powerpoint/2010/main" val="1778119469"/>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09E1DCF-1993-4686-A207-7287CE1FA14D}"/>
              </a:ext>
            </a:extLst>
          </p:cNvPr>
          <p:cNvSpPr>
            <a:spLocks noGrp="1"/>
          </p:cNvSpPr>
          <p:nvPr>
            <p:ph idx="1"/>
          </p:nvPr>
        </p:nvSpPr>
        <p:spPr>
          <a:xfrm>
            <a:off x="838200" y="161365"/>
            <a:ext cx="10515600" cy="6015598"/>
          </a:xfrm>
        </p:spPr>
        <p:txBody>
          <a:bodyPr/>
          <a:lstStyle/>
          <a:p>
            <a:pPr marL="0" indent="0" algn="ctr">
              <a:lnSpc>
                <a:spcPct val="70000"/>
              </a:lnSpc>
              <a:buNone/>
            </a:pPr>
            <a:r>
              <a:rPr lang="en-US" sz="4000" dirty="0">
                <a:solidFill>
                  <a:schemeClr val="accent2"/>
                </a:solidFill>
              </a:rPr>
              <a:t>Ansible Modules</a:t>
            </a:r>
          </a:p>
          <a:p>
            <a:pPr marL="0" indent="0">
              <a:buNone/>
            </a:pPr>
            <a:r>
              <a:rPr lang="en-US" dirty="0"/>
              <a:t>Ansible ships a no of modules called module libraries that can be executed directly on remote host or through playbook</a:t>
            </a:r>
          </a:p>
          <a:p>
            <a:pPr marL="0" indent="0">
              <a:buNone/>
            </a:pPr>
            <a:r>
              <a:rPr lang="en-US" dirty="0"/>
              <a:t>modules can start -m </a:t>
            </a:r>
          </a:p>
          <a:p>
            <a:pPr marL="0" indent="0">
              <a:buNone/>
            </a:pPr>
            <a:r>
              <a:rPr lang="en-US" dirty="0"/>
              <a:t> </a:t>
            </a:r>
            <a:r>
              <a:rPr lang="en-US" sz="2000" dirty="0">
                <a:solidFill>
                  <a:schemeClr val="accent5"/>
                </a:solidFill>
              </a:rPr>
              <a:t>$ansible demo -b -m yum -a "pkg=httpd state=present"</a:t>
            </a:r>
          </a:p>
          <a:p>
            <a:pPr marL="0" indent="0">
              <a:buNone/>
            </a:pPr>
            <a:r>
              <a:rPr lang="en-US" sz="2000" dirty="0">
                <a:solidFill>
                  <a:schemeClr val="accent5"/>
                </a:solidFill>
              </a:rPr>
              <a:t> $ansible demo -b -m yum -a "pkg=httpd state=latest"</a:t>
            </a:r>
          </a:p>
          <a:p>
            <a:pPr marL="0" indent="0">
              <a:buNone/>
            </a:pPr>
            <a:r>
              <a:rPr lang="en-US" sz="2000" dirty="0">
                <a:solidFill>
                  <a:schemeClr val="accent5"/>
                </a:solidFill>
              </a:rPr>
              <a:t> $ansible demo -b -m yum -a "pkg=httpd state=absent"</a:t>
            </a:r>
          </a:p>
          <a:p>
            <a:pPr marL="0" indent="0">
              <a:buNone/>
            </a:pPr>
            <a:r>
              <a:rPr lang="en-US" sz="2000" dirty="0">
                <a:solidFill>
                  <a:schemeClr val="accent5"/>
                </a:solidFill>
              </a:rPr>
              <a:t> $ansible demo -b -m service -a "pkg=httpd state=started"</a:t>
            </a:r>
          </a:p>
          <a:p>
            <a:pPr marL="0" indent="0">
              <a:buNone/>
            </a:pPr>
            <a:r>
              <a:rPr lang="en-US" sz="2000" dirty="0">
                <a:solidFill>
                  <a:schemeClr val="accent5"/>
                </a:solidFill>
              </a:rPr>
              <a:t> $ansible demo -b -m user -a "name=</a:t>
            </a:r>
            <a:r>
              <a:rPr lang="en-US" sz="2000" dirty="0" err="1">
                <a:solidFill>
                  <a:schemeClr val="accent5"/>
                </a:solidFill>
              </a:rPr>
              <a:t>Raham</a:t>
            </a:r>
            <a:r>
              <a:rPr lang="en-US" sz="2000" dirty="0">
                <a:solidFill>
                  <a:schemeClr val="accent5"/>
                </a:solidFill>
              </a:rPr>
              <a:t>" </a:t>
            </a:r>
          </a:p>
          <a:p>
            <a:pPr marL="0" indent="0">
              <a:buNone/>
            </a:pPr>
            <a:r>
              <a:rPr lang="en-IN" sz="2000" dirty="0">
                <a:solidFill>
                  <a:schemeClr val="accent5"/>
                </a:solidFill>
              </a:rPr>
              <a:t>$ ansible demo[-1] -b -m copy -a "</a:t>
            </a:r>
            <a:r>
              <a:rPr lang="en-IN" sz="2000" dirty="0" err="1">
                <a:solidFill>
                  <a:schemeClr val="accent5"/>
                </a:solidFill>
              </a:rPr>
              <a:t>src</a:t>
            </a:r>
            <a:r>
              <a:rPr lang="en-IN" sz="2000" dirty="0">
                <a:solidFill>
                  <a:schemeClr val="accent5"/>
                </a:solidFill>
              </a:rPr>
              <a:t>=</a:t>
            </a:r>
            <a:r>
              <a:rPr lang="en-IN" sz="2000" dirty="0" err="1">
                <a:solidFill>
                  <a:schemeClr val="accent5"/>
                </a:solidFill>
              </a:rPr>
              <a:t>raham</a:t>
            </a:r>
            <a:r>
              <a:rPr lang="en-IN" sz="2000" dirty="0">
                <a:solidFill>
                  <a:schemeClr val="accent5"/>
                </a:solidFill>
              </a:rPr>
              <a:t>-test </a:t>
            </a:r>
            <a:r>
              <a:rPr lang="en-IN" sz="2000" dirty="0" err="1">
                <a:solidFill>
                  <a:schemeClr val="accent5"/>
                </a:solidFill>
              </a:rPr>
              <a:t>dest</a:t>
            </a:r>
            <a:r>
              <a:rPr lang="en-IN" sz="2000" dirty="0">
                <a:solidFill>
                  <a:schemeClr val="accent5"/>
                </a:solidFill>
              </a:rPr>
              <a:t>=~/"</a:t>
            </a:r>
          </a:p>
          <a:p>
            <a:pPr marL="0" indent="0">
              <a:buNone/>
            </a:pPr>
            <a:r>
              <a:rPr lang="en-IN" sz="2000" dirty="0">
                <a:solidFill>
                  <a:schemeClr val="accent5"/>
                </a:solidFill>
              </a:rPr>
              <a:t>$ ansible demo[-1] -b -m copy -a "</a:t>
            </a:r>
            <a:r>
              <a:rPr lang="en-IN" sz="2000" dirty="0" err="1">
                <a:solidFill>
                  <a:schemeClr val="accent5"/>
                </a:solidFill>
              </a:rPr>
              <a:t>src</a:t>
            </a:r>
            <a:r>
              <a:rPr lang="en-IN" sz="2000" dirty="0">
                <a:solidFill>
                  <a:schemeClr val="accent5"/>
                </a:solidFill>
              </a:rPr>
              <a:t>=</a:t>
            </a:r>
            <a:r>
              <a:rPr lang="en-IN" sz="2000" dirty="0" err="1">
                <a:solidFill>
                  <a:schemeClr val="accent5"/>
                </a:solidFill>
              </a:rPr>
              <a:t>raham</a:t>
            </a:r>
            <a:r>
              <a:rPr lang="en-IN" sz="2000" dirty="0">
                <a:solidFill>
                  <a:schemeClr val="accent5"/>
                </a:solidFill>
              </a:rPr>
              <a:t>-test </a:t>
            </a:r>
            <a:r>
              <a:rPr lang="en-IN" sz="2000" dirty="0" err="1">
                <a:solidFill>
                  <a:schemeClr val="accent5"/>
                </a:solidFill>
              </a:rPr>
              <a:t>dest</a:t>
            </a:r>
            <a:r>
              <a:rPr lang="en-IN" sz="2000" dirty="0">
                <a:solidFill>
                  <a:schemeClr val="accent5"/>
                </a:solidFill>
              </a:rPr>
              <a:t>=/home/ansible“</a:t>
            </a:r>
          </a:p>
          <a:p>
            <a:pPr marL="0" indent="0">
              <a:buNone/>
            </a:pPr>
            <a:r>
              <a:rPr lang="en-IN" sz="2000" dirty="0">
                <a:solidFill>
                  <a:schemeClr val="accent5"/>
                </a:solidFill>
              </a:rPr>
              <a:t>$ ansible demo -m setup</a:t>
            </a:r>
          </a:p>
          <a:p>
            <a:pPr marL="0" indent="0">
              <a:buNone/>
            </a:pPr>
            <a:r>
              <a:rPr lang="en-IN" sz="2000" dirty="0">
                <a:solidFill>
                  <a:schemeClr val="accent5"/>
                </a:solidFill>
              </a:rPr>
              <a:t>$ ansible demo -m setup -a "filter=*ipv4*"</a:t>
            </a:r>
          </a:p>
        </p:txBody>
      </p:sp>
    </p:spTree>
    <p:extLst>
      <p:ext uri="{BB962C8B-B14F-4D97-AF65-F5344CB8AC3E}">
        <p14:creationId xmlns:p14="http://schemas.microsoft.com/office/powerpoint/2010/main" val="2540170852"/>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18A232-38BD-49CE-A3C5-786F7045314A}"/>
              </a:ext>
            </a:extLst>
          </p:cNvPr>
          <p:cNvSpPr>
            <a:spLocks noGrp="1"/>
          </p:cNvSpPr>
          <p:nvPr>
            <p:ph idx="1"/>
          </p:nvPr>
        </p:nvSpPr>
        <p:spPr>
          <a:xfrm>
            <a:off x="838200" y="251012"/>
            <a:ext cx="10515600" cy="5925951"/>
          </a:xfrm>
        </p:spPr>
        <p:txBody>
          <a:bodyPr>
            <a:normAutofit/>
          </a:bodyPr>
          <a:lstStyle/>
          <a:p>
            <a:pPr marL="0" indent="0" algn="ctr">
              <a:lnSpc>
                <a:spcPct val="80000"/>
              </a:lnSpc>
              <a:buNone/>
            </a:pPr>
            <a:r>
              <a:rPr lang="en-US" sz="4000" dirty="0">
                <a:solidFill>
                  <a:schemeClr val="accent2"/>
                </a:solidFill>
              </a:rPr>
              <a:t>Advantages:</a:t>
            </a:r>
          </a:p>
          <a:p>
            <a:r>
              <a:rPr lang="en-US" sz="1800" dirty="0"/>
              <a:t>Ansible is free to use by everyone</a:t>
            </a:r>
          </a:p>
          <a:p>
            <a:r>
              <a:rPr lang="en-US" sz="1800" dirty="0"/>
              <a:t>Ansible is very consistent and lightweight and no constrains regarding the OS or underlaying hardware are present</a:t>
            </a:r>
          </a:p>
          <a:p>
            <a:r>
              <a:rPr lang="en-US" sz="1800" dirty="0"/>
              <a:t>It is very secure due to its agentless capabilities and open SSH security features</a:t>
            </a:r>
          </a:p>
          <a:p>
            <a:r>
              <a:rPr lang="en-US" sz="1800" dirty="0"/>
              <a:t>ansible does not need any special system administrator skills to install and use it</a:t>
            </a:r>
          </a:p>
          <a:p>
            <a:r>
              <a:rPr lang="en-US" sz="1800" dirty="0"/>
              <a:t>Push mechanism</a:t>
            </a:r>
          </a:p>
          <a:p>
            <a:pPr marL="0" indent="0">
              <a:buNone/>
            </a:pPr>
            <a:endParaRPr lang="en-US" dirty="0"/>
          </a:p>
          <a:p>
            <a:pPr marL="0" indent="0" algn="ctr">
              <a:buNone/>
            </a:pPr>
            <a:r>
              <a:rPr lang="en-US" sz="4000" dirty="0">
                <a:solidFill>
                  <a:schemeClr val="accent2"/>
                </a:solidFill>
              </a:rPr>
              <a:t>Disadvantages:</a:t>
            </a:r>
          </a:p>
          <a:p>
            <a:r>
              <a:rPr lang="en-US" sz="1800" dirty="0"/>
              <a:t>Insufficient user interface through ansible tower is GUI but it is still development stages</a:t>
            </a:r>
          </a:p>
          <a:p>
            <a:r>
              <a:rPr lang="en-US" sz="1800" dirty="0"/>
              <a:t>Cannot </a:t>
            </a:r>
            <a:r>
              <a:rPr lang="en-US" sz="1800" dirty="0" err="1"/>
              <a:t>achive</a:t>
            </a:r>
            <a:r>
              <a:rPr lang="en-US" sz="1800" dirty="0"/>
              <a:t> full automation by ansible</a:t>
            </a:r>
          </a:p>
          <a:p>
            <a:pPr marL="0" indent="0">
              <a:buNone/>
            </a:pPr>
            <a:endParaRPr lang="en-IN" dirty="0"/>
          </a:p>
        </p:txBody>
      </p:sp>
    </p:spTree>
    <p:extLst>
      <p:ext uri="{BB962C8B-B14F-4D97-AF65-F5344CB8AC3E}">
        <p14:creationId xmlns:p14="http://schemas.microsoft.com/office/powerpoint/2010/main" val="351017643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8BCD2C-BC4F-4226-91F3-0959F45E5663}"/>
              </a:ext>
            </a:extLst>
          </p:cNvPr>
          <p:cNvPicPr>
            <a:picLocks noChangeAspect="1"/>
          </p:cNvPicPr>
          <p:nvPr/>
        </p:nvPicPr>
        <p:blipFill>
          <a:blip r:embed="rId2"/>
          <a:stretch>
            <a:fillRect/>
          </a:stretch>
        </p:blipFill>
        <p:spPr>
          <a:xfrm>
            <a:off x="283964" y="123656"/>
            <a:ext cx="4999153" cy="3886537"/>
          </a:xfrm>
          <a:prstGeom prst="rect">
            <a:avLst/>
          </a:prstGeom>
        </p:spPr>
      </p:pic>
    </p:spTree>
    <p:extLst>
      <p:ext uri="{BB962C8B-B14F-4D97-AF65-F5344CB8AC3E}">
        <p14:creationId xmlns:p14="http://schemas.microsoft.com/office/powerpoint/2010/main" val="701821794"/>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8EDBD0-E2A3-4C52-9C3E-3FDC5550D1C8}"/>
              </a:ext>
            </a:extLst>
          </p:cNvPr>
          <p:cNvSpPr>
            <a:spLocks noGrp="1"/>
          </p:cNvSpPr>
          <p:nvPr>
            <p:ph idx="1"/>
          </p:nvPr>
        </p:nvSpPr>
        <p:spPr>
          <a:xfrm>
            <a:off x="838200" y="340659"/>
            <a:ext cx="10515600" cy="5836304"/>
          </a:xfrm>
        </p:spPr>
        <p:txBody>
          <a:bodyPr/>
          <a:lstStyle/>
          <a:p>
            <a:pPr marL="0" indent="0">
              <a:buNone/>
            </a:pPr>
            <a:r>
              <a:rPr lang="en-IN" sz="4000" dirty="0">
                <a:solidFill>
                  <a:schemeClr val="accent2"/>
                </a:solidFill>
              </a:rPr>
              <a:t>YAML Characteristics:</a:t>
            </a:r>
          </a:p>
          <a:p>
            <a:pPr marL="0" indent="0">
              <a:buNone/>
            </a:pPr>
            <a:r>
              <a:rPr lang="en-IN" sz="2000" dirty="0"/>
              <a:t>Casting datatypes - normally, YAML will delete datatypes, but you may want to specify:</a:t>
            </a:r>
          </a:p>
          <a:p>
            <a:pPr marL="0" indent="0">
              <a:buNone/>
            </a:pPr>
            <a:r>
              <a:rPr lang="en-IN" dirty="0"/>
              <a:t>---</a:t>
            </a:r>
          </a:p>
          <a:p>
            <a:pPr marL="0" indent="0">
              <a:buNone/>
            </a:pPr>
            <a:r>
              <a:rPr lang="en-IN" sz="2000" dirty="0">
                <a:solidFill>
                  <a:schemeClr val="accent5"/>
                </a:solidFill>
              </a:rPr>
              <a:t>a:123         # An integer</a:t>
            </a:r>
          </a:p>
          <a:p>
            <a:pPr marL="0" indent="0">
              <a:buNone/>
            </a:pPr>
            <a:r>
              <a:rPr lang="en-IN" sz="2000" dirty="0">
                <a:solidFill>
                  <a:schemeClr val="accent5"/>
                </a:solidFill>
              </a:rPr>
              <a:t>b:"123"       # a string, disambiguated by quotes</a:t>
            </a:r>
          </a:p>
          <a:p>
            <a:pPr marL="0" indent="0">
              <a:buNone/>
            </a:pPr>
            <a:r>
              <a:rPr lang="en-IN" sz="2000" dirty="0">
                <a:solidFill>
                  <a:schemeClr val="accent5"/>
                </a:solidFill>
              </a:rPr>
              <a:t>c:123.0       # a float</a:t>
            </a:r>
          </a:p>
          <a:p>
            <a:pPr marL="0" indent="0">
              <a:buNone/>
            </a:pPr>
            <a:r>
              <a:rPr lang="en-IN" sz="2000" dirty="0">
                <a:solidFill>
                  <a:schemeClr val="accent5"/>
                </a:solidFill>
              </a:rPr>
              <a:t>d:!!float 123 # also a float via explicit data type prefixed by (!!)</a:t>
            </a:r>
          </a:p>
          <a:p>
            <a:pPr marL="0" indent="0">
              <a:buNone/>
            </a:pPr>
            <a:r>
              <a:rPr lang="en-IN" sz="2000" dirty="0">
                <a:solidFill>
                  <a:schemeClr val="accent5"/>
                </a:solidFill>
              </a:rPr>
              <a:t>e:!!str 123   # a string, disambiguated by explicit type</a:t>
            </a:r>
          </a:p>
          <a:p>
            <a:pPr marL="0" indent="0">
              <a:buNone/>
            </a:pPr>
            <a:r>
              <a:rPr lang="en-IN" sz="2000" dirty="0">
                <a:solidFill>
                  <a:schemeClr val="accent5"/>
                </a:solidFill>
              </a:rPr>
              <a:t>f:!!str Yes   # a string via explicit type</a:t>
            </a:r>
          </a:p>
          <a:p>
            <a:pPr marL="0" indent="0">
              <a:buNone/>
            </a:pPr>
            <a:r>
              <a:rPr lang="en-IN" sz="2000" dirty="0">
                <a:solidFill>
                  <a:schemeClr val="accent5"/>
                </a:solidFill>
              </a:rPr>
              <a:t>g:Yes         # a Boolean True(yaml1.1), string "yes"(yaml1.2)</a:t>
            </a:r>
          </a:p>
        </p:txBody>
      </p:sp>
    </p:spTree>
    <p:extLst>
      <p:ext uri="{BB962C8B-B14F-4D97-AF65-F5344CB8AC3E}">
        <p14:creationId xmlns:p14="http://schemas.microsoft.com/office/powerpoint/2010/main" val="335701620"/>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8EA30E-5B8C-4645-8508-FEFD44554E56}"/>
              </a:ext>
            </a:extLst>
          </p:cNvPr>
          <p:cNvSpPr>
            <a:spLocks noGrp="1"/>
          </p:cNvSpPr>
          <p:nvPr>
            <p:ph idx="1"/>
          </p:nvPr>
        </p:nvSpPr>
        <p:spPr>
          <a:xfrm>
            <a:off x="838200" y="331694"/>
            <a:ext cx="10515600" cy="5845269"/>
          </a:xfrm>
        </p:spPr>
        <p:txBody>
          <a:bodyPr>
            <a:normAutofit fontScale="70000" lnSpcReduction="20000"/>
          </a:bodyPr>
          <a:lstStyle/>
          <a:p>
            <a:pPr marL="0" indent="0" algn="ctr">
              <a:lnSpc>
                <a:spcPct val="110000"/>
              </a:lnSpc>
              <a:buNone/>
            </a:pPr>
            <a:r>
              <a:rPr lang="en-US" sz="5200" dirty="0">
                <a:solidFill>
                  <a:schemeClr val="accent2"/>
                </a:solidFill>
              </a:rPr>
              <a:t>Conditions:</a:t>
            </a:r>
          </a:p>
          <a:p>
            <a:pPr marL="0" indent="0">
              <a:buNone/>
            </a:pPr>
            <a:r>
              <a:rPr lang="en-US" dirty="0"/>
              <a:t>Whenever we have different scenarios, we put conditions according to the scenario</a:t>
            </a:r>
          </a:p>
          <a:p>
            <a:pPr marL="0" indent="0">
              <a:buNone/>
            </a:pPr>
            <a:r>
              <a:rPr lang="en-US" dirty="0"/>
              <a:t>when statement</a:t>
            </a:r>
          </a:p>
          <a:p>
            <a:pPr marL="0" indent="0">
              <a:buNone/>
            </a:pPr>
            <a:r>
              <a:rPr lang="en-US" dirty="0"/>
              <a:t>sometimes you want to skip a particular commands on a particular node</a:t>
            </a:r>
          </a:p>
          <a:p>
            <a:pPr marL="0" indent="0">
              <a:buNone/>
            </a:pPr>
            <a:endParaRPr lang="en-US" dirty="0"/>
          </a:p>
          <a:p>
            <a:pPr marL="0" indent="0">
              <a:buNone/>
            </a:pPr>
            <a:r>
              <a:rPr lang="en-US" sz="2600" dirty="0">
                <a:solidFill>
                  <a:schemeClr val="accent5"/>
                </a:solidFill>
              </a:rPr>
              <a:t>--- # CONDITIONAL PLAYBOOK</a:t>
            </a:r>
          </a:p>
          <a:p>
            <a:pPr marL="0" indent="0">
              <a:buNone/>
            </a:pPr>
            <a:r>
              <a:rPr lang="en-US" sz="2600" dirty="0">
                <a:solidFill>
                  <a:schemeClr val="accent5"/>
                </a:solidFill>
              </a:rPr>
              <a:t>- hosts: demo</a:t>
            </a:r>
          </a:p>
          <a:p>
            <a:pPr marL="0" indent="0">
              <a:buNone/>
            </a:pPr>
            <a:r>
              <a:rPr lang="en-US" sz="2600" dirty="0">
                <a:solidFill>
                  <a:schemeClr val="accent5"/>
                </a:solidFill>
              </a:rPr>
              <a:t>  user: ansible</a:t>
            </a:r>
          </a:p>
          <a:p>
            <a:pPr marL="0" indent="0">
              <a:buNone/>
            </a:pPr>
            <a:r>
              <a:rPr lang="en-US" sz="2600" dirty="0">
                <a:solidFill>
                  <a:schemeClr val="accent5"/>
                </a:solidFill>
              </a:rPr>
              <a:t>  become: </a:t>
            </a:r>
            <a:r>
              <a:rPr lang="en-US" sz="2600" dirty="0" err="1">
                <a:solidFill>
                  <a:schemeClr val="accent5"/>
                </a:solidFill>
              </a:rPr>
              <a:t>yse</a:t>
            </a:r>
            <a:endParaRPr lang="en-US" sz="2600" dirty="0">
              <a:solidFill>
                <a:schemeClr val="accent5"/>
              </a:solidFill>
            </a:endParaRPr>
          </a:p>
          <a:p>
            <a:pPr marL="0" indent="0">
              <a:buNone/>
            </a:pPr>
            <a:r>
              <a:rPr lang="en-US" sz="2600" dirty="0">
                <a:solidFill>
                  <a:schemeClr val="accent5"/>
                </a:solidFill>
              </a:rPr>
              <a:t>  connection: </a:t>
            </a:r>
            <a:r>
              <a:rPr lang="en-US" sz="2600" dirty="0" err="1">
                <a:solidFill>
                  <a:schemeClr val="accent5"/>
                </a:solidFill>
              </a:rPr>
              <a:t>ssh</a:t>
            </a:r>
            <a:endParaRPr lang="en-US" sz="2600" dirty="0">
              <a:solidFill>
                <a:schemeClr val="accent5"/>
              </a:solidFill>
            </a:endParaRPr>
          </a:p>
          <a:p>
            <a:pPr marL="0" indent="0">
              <a:buNone/>
            </a:pPr>
            <a:r>
              <a:rPr lang="en-US" sz="2600" dirty="0">
                <a:solidFill>
                  <a:schemeClr val="accent5"/>
                </a:solidFill>
              </a:rPr>
              <a:t>  tasks:</a:t>
            </a:r>
          </a:p>
          <a:p>
            <a:pPr marL="0" indent="0">
              <a:buNone/>
            </a:pPr>
            <a:r>
              <a:rPr lang="en-US" sz="2600" dirty="0">
                <a:solidFill>
                  <a:schemeClr val="accent5"/>
                </a:solidFill>
              </a:rPr>
              <a:t>   - name: Install </a:t>
            </a:r>
            <a:r>
              <a:rPr lang="en-US" sz="2600" dirty="0" err="1">
                <a:solidFill>
                  <a:schemeClr val="accent5"/>
                </a:solidFill>
              </a:rPr>
              <a:t>apache</a:t>
            </a:r>
            <a:r>
              <a:rPr lang="en-US" sz="2600" dirty="0">
                <a:solidFill>
                  <a:schemeClr val="accent5"/>
                </a:solidFill>
              </a:rPr>
              <a:t> server for </a:t>
            </a:r>
            <a:r>
              <a:rPr lang="en-US" sz="2600" dirty="0" err="1">
                <a:solidFill>
                  <a:schemeClr val="accent5"/>
                </a:solidFill>
              </a:rPr>
              <a:t>debian</a:t>
            </a:r>
            <a:r>
              <a:rPr lang="en-US" sz="2600" dirty="0">
                <a:solidFill>
                  <a:schemeClr val="accent5"/>
                </a:solidFill>
              </a:rPr>
              <a:t> </a:t>
            </a:r>
            <a:r>
              <a:rPr lang="en-US" sz="2600" dirty="0" err="1">
                <a:solidFill>
                  <a:schemeClr val="accent5"/>
                </a:solidFill>
              </a:rPr>
              <a:t>famly</a:t>
            </a:r>
            <a:endParaRPr lang="en-US" sz="2600" dirty="0">
              <a:solidFill>
                <a:schemeClr val="accent5"/>
              </a:solidFill>
            </a:endParaRPr>
          </a:p>
          <a:p>
            <a:pPr marL="0" indent="0">
              <a:buNone/>
            </a:pPr>
            <a:r>
              <a:rPr lang="en-US" sz="2600" dirty="0">
                <a:solidFill>
                  <a:schemeClr val="accent5"/>
                </a:solidFill>
              </a:rPr>
              <a:t>     command: apt-get -y install apache2</a:t>
            </a:r>
          </a:p>
          <a:p>
            <a:pPr marL="0" indent="0">
              <a:buNone/>
            </a:pPr>
            <a:r>
              <a:rPr lang="en-US" sz="2600" dirty="0">
                <a:solidFill>
                  <a:schemeClr val="accent5"/>
                </a:solidFill>
              </a:rPr>
              <a:t>     </a:t>
            </a:r>
            <a:r>
              <a:rPr lang="en-US" sz="2600" dirty="0">
                <a:solidFill>
                  <a:schemeClr val="accent6">
                    <a:lumMod val="75000"/>
                  </a:schemeClr>
                </a:solidFill>
              </a:rPr>
              <a:t>when</a:t>
            </a:r>
            <a:r>
              <a:rPr lang="en-US" sz="2600" dirty="0">
                <a:solidFill>
                  <a:schemeClr val="accent5"/>
                </a:solidFill>
              </a:rPr>
              <a:t>: </a:t>
            </a:r>
            <a:r>
              <a:rPr lang="en-US" sz="2600" dirty="0" err="1">
                <a:solidFill>
                  <a:schemeClr val="accent5"/>
                </a:solidFill>
              </a:rPr>
              <a:t>ansible_os_family</a:t>
            </a:r>
            <a:r>
              <a:rPr lang="en-US" sz="2600" dirty="0">
                <a:solidFill>
                  <a:schemeClr val="accent5"/>
                </a:solidFill>
              </a:rPr>
              <a:t> == "Debian"</a:t>
            </a:r>
          </a:p>
          <a:p>
            <a:pPr marL="0" indent="0">
              <a:buNone/>
            </a:pPr>
            <a:r>
              <a:rPr lang="en-US" sz="2600" dirty="0">
                <a:solidFill>
                  <a:schemeClr val="accent5"/>
                </a:solidFill>
              </a:rPr>
              <a:t>   - name: install </a:t>
            </a:r>
            <a:r>
              <a:rPr lang="en-US" sz="2600" dirty="0" err="1">
                <a:solidFill>
                  <a:schemeClr val="accent5"/>
                </a:solidFill>
              </a:rPr>
              <a:t>apache</a:t>
            </a:r>
            <a:r>
              <a:rPr lang="en-US" sz="2600" dirty="0">
                <a:solidFill>
                  <a:schemeClr val="accent5"/>
                </a:solidFill>
              </a:rPr>
              <a:t> server for </a:t>
            </a:r>
            <a:r>
              <a:rPr lang="en-US" sz="2600" dirty="0" err="1">
                <a:solidFill>
                  <a:schemeClr val="accent5"/>
                </a:solidFill>
              </a:rPr>
              <a:t>redhat</a:t>
            </a:r>
            <a:endParaRPr lang="en-US" sz="2600" dirty="0">
              <a:solidFill>
                <a:schemeClr val="accent5"/>
              </a:solidFill>
            </a:endParaRPr>
          </a:p>
          <a:p>
            <a:pPr marL="0" indent="0">
              <a:buNone/>
            </a:pPr>
            <a:r>
              <a:rPr lang="en-US" sz="2600" dirty="0">
                <a:solidFill>
                  <a:schemeClr val="accent5"/>
                </a:solidFill>
              </a:rPr>
              <a:t>     command: yum -y install httpd</a:t>
            </a:r>
          </a:p>
          <a:p>
            <a:pPr marL="0" indent="0">
              <a:buNone/>
            </a:pPr>
            <a:r>
              <a:rPr lang="en-US" sz="2600" dirty="0">
                <a:solidFill>
                  <a:schemeClr val="accent5"/>
                </a:solidFill>
              </a:rPr>
              <a:t>     </a:t>
            </a:r>
            <a:r>
              <a:rPr lang="en-US" sz="2600" dirty="0">
                <a:solidFill>
                  <a:schemeClr val="accent6">
                    <a:lumMod val="75000"/>
                  </a:schemeClr>
                </a:solidFill>
              </a:rPr>
              <a:t>when</a:t>
            </a:r>
            <a:r>
              <a:rPr lang="en-US" sz="2600" dirty="0">
                <a:solidFill>
                  <a:schemeClr val="accent5"/>
                </a:solidFill>
              </a:rPr>
              <a:t>: </a:t>
            </a:r>
            <a:r>
              <a:rPr lang="en-US" sz="2600" dirty="0" err="1">
                <a:solidFill>
                  <a:schemeClr val="accent5"/>
                </a:solidFill>
              </a:rPr>
              <a:t>ansible_os_family</a:t>
            </a:r>
            <a:r>
              <a:rPr lang="en-US" sz="2600" dirty="0">
                <a:solidFill>
                  <a:schemeClr val="accent5"/>
                </a:solidFill>
              </a:rPr>
              <a:t> == "RedHat"</a:t>
            </a:r>
            <a:endParaRPr lang="en-IN" sz="2600" dirty="0">
              <a:solidFill>
                <a:schemeClr val="accent5"/>
              </a:solidFill>
            </a:endParaRPr>
          </a:p>
        </p:txBody>
      </p:sp>
    </p:spTree>
    <p:extLst>
      <p:ext uri="{BB962C8B-B14F-4D97-AF65-F5344CB8AC3E}">
        <p14:creationId xmlns:p14="http://schemas.microsoft.com/office/powerpoint/2010/main" val="1760683"/>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4F1E47-84AD-4C87-A643-C89EEC41EAC0}"/>
              </a:ext>
            </a:extLst>
          </p:cNvPr>
          <p:cNvSpPr>
            <a:spLocks noGrp="1"/>
          </p:cNvSpPr>
          <p:nvPr>
            <p:ph idx="1"/>
          </p:nvPr>
        </p:nvSpPr>
        <p:spPr>
          <a:xfrm>
            <a:off x="721659" y="645459"/>
            <a:ext cx="5123329" cy="4240306"/>
          </a:xfrm>
        </p:spPr>
        <p:txBody>
          <a:bodyPr>
            <a:normAutofit/>
          </a:bodyPr>
          <a:lstStyle/>
          <a:p>
            <a:pPr marL="0" indent="0">
              <a:buNone/>
            </a:pPr>
            <a:r>
              <a:rPr lang="en-IN" sz="1800" dirty="0">
                <a:solidFill>
                  <a:schemeClr val="accent5"/>
                </a:solidFill>
              </a:rPr>
              <a:t>--- # MY PLAYBOOK</a:t>
            </a:r>
          </a:p>
          <a:p>
            <a:pPr marL="0" indent="0">
              <a:buNone/>
            </a:pPr>
            <a:r>
              <a:rPr lang="en-IN" sz="1800" dirty="0">
                <a:solidFill>
                  <a:schemeClr val="accent5"/>
                </a:solidFill>
              </a:rPr>
              <a:t>- hosts: demo</a:t>
            </a:r>
          </a:p>
          <a:p>
            <a:pPr marL="0" indent="0">
              <a:buNone/>
            </a:pPr>
            <a:r>
              <a:rPr lang="en-IN" sz="1800" dirty="0">
                <a:solidFill>
                  <a:schemeClr val="accent5"/>
                </a:solidFill>
              </a:rPr>
              <a:t>  user: ansible</a:t>
            </a:r>
          </a:p>
          <a:p>
            <a:pPr marL="0" indent="0">
              <a:buNone/>
            </a:pPr>
            <a:r>
              <a:rPr lang="en-IN" sz="1800" dirty="0">
                <a:solidFill>
                  <a:schemeClr val="accent5"/>
                </a:solidFill>
              </a:rPr>
              <a:t>  become: yes</a:t>
            </a:r>
          </a:p>
          <a:p>
            <a:pPr marL="0" indent="0">
              <a:buNone/>
            </a:pPr>
            <a:r>
              <a:rPr lang="en-IN" sz="1800" dirty="0">
                <a:solidFill>
                  <a:schemeClr val="accent5"/>
                </a:solidFill>
              </a:rPr>
              <a:t>  connection: </a:t>
            </a:r>
            <a:r>
              <a:rPr lang="en-IN" sz="1800" dirty="0" err="1">
                <a:solidFill>
                  <a:schemeClr val="accent5"/>
                </a:solidFill>
              </a:rPr>
              <a:t>ssh</a:t>
            </a:r>
            <a:endParaRPr lang="en-IN" sz="1800" dirty="0">
              <a:solidFill>
                <a:schemeClr val="accent5"/>
              </a:solidFill>
            </a:endParaRPr>
          </a:p>
          <a:p>
            <a:pPr marL="0" indent="0">
              <a:buNone/>
            </a:pPr>
            <a:r>
              <a:rPr lang="en-IN" sz="1800" dirty="0">
                <a:solidFill>
                  <a:schemeClr val="accent5"/>
                </a:solidFill>
              </a:rPr>
              <a:t>  vars:</a:t>
            </a:r>
          </a:p>
          <a:p>
            <a:pPr marL="0" indent="0">
              <a:buNone/>
            </a:pPr>
            <a:r>
              <a:rPr lang="en-IN" sz="1800" dirty="0">
                <a:solidFill>
                  <a:schemeClr val="accent5"/>
                </a:solidFill>
              </a:rPr>
              <a:t>    </a:t>
            </a:r>
            <a:r>
              <a:rPr lang="en-IN" sz="1800" dirty="0" err="1">
                <a:solidFill>
                  <a:schemeClr val="accent5"/>
                </a:solidFill>
              </a:rPr>
              <a:t>pkgname</a:t>
            </a:r>
            <a:r>
              <a:rPr lang="en-IN" sz="1800" dirty="0">
                <a:solidFill>
                  <a:schemeClr val="accent5"/>
                </a:solidFill>
              </a:rPr>
              <a:t>: httpd</a:t>
            </a:r>
          </a:p>
          <a:p>
            <a:pPr marL="0" indent="0">
              <a:buNone/>
            </a:pPr>
            <a:r>
              <a:rPr lang="en-IN" sz="1800" dirty="0">
                <a:solidFill>
                  <a:schemeClr val="accent5"/>
                </a:solidFill>
              </a:rPr>
              <a:t>  tasks:</a:t>
            </a:r>
          </a:p>
          <a:p>
            <a:pPr marL="0" indent="0">
              <a:buNone/>
            </a:pPr>
            <a:r>
              <a:rPr lang="en-IN" sz="1800" dirty="0">
                <a:solidFill>
                  <a:schemeClr val="accent5"/>
                </a:solidFill>
              </a:rPr>
              <a:t>    - name: Install HTTPD server on centos 7</a:t>
            </a:r>
          </a:p>
          <a:p>
            <a:pPr marL="0" indent="0">
              <a:buNone/>
            </a:pPr>
            <a:r>
              <a:rPr lang="en-IN" sz="1800" dirty="0">
                <a:solidFill>
                  <a:schemeClr val="accent5"/>
                </a:solidFill>
              </a:rPr>
              <a:t>      action: yum name='{{</a:t>
            </a:r>
            <a:r>
              <a:rPr lang="en-IN" sz="1800" dirty="0" err="1">
                <a:solidFill>
                  <a:schemeClr val="accent5"/>
                </a:solidFill>
              </a:rPr>
              <a:t>pkgname</a:t>
            </a:r>
            <a:r>
              <a:rPr lang="en-IN" sz="1800" dirty="0">
                <a:solidFill>
                  <a:schemeClr val="accent5"/>
                </a:solidFill>
              </a:rPr>
              <a:t>}}' state=present</a:t>
            </a:r>
          </a:p>
          <a:p>
            <a:pPr marL="0" indent="0">
              <a:buNone/>
            </a:pPr>
            <a:endParaRPr lang="en-IN" sz="1800" dirty="0">
              <a:solidFill>
                <a:schemeClr val="accent5"/>
              </a:solidFill>
            </a:endParaRPr>
          </a:p>
        </p:txBody>
      </p:sp>
      <p:sp>
        <p:nvSpPr>
          <p:cNvPr id="4" name="Content Placeholder 2">
            <a:extLst>
              <a:ext uri="{FF2B5EF4-FFF2-40B4-BE49-F238E27FC236}">
                <a16:creationId xmlns:a16="http://schemas.microsoft.com/office/drawing/2014/main" id="{A5D87ED4-2996-4910-BBFB-028AAE264A6A}"/>
              </a:ext>
            </a:extLst>
          </p:cNvPr>
          <p:cNvSpPr txBox="1">
            <a:spLocks/>
          </p:cNvSpPr>
          <p:nvPr/>
        </p:nvSpPr>
        <p:spPr>
          <a:xfrm>
            <a:off x="6096000" y="645459"/>
            <a:ext cx="5123329" cy="4903694"/>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900" dirty="0">
                <a:solidFill>
                  <a:schemeClr val="accent5"/>
                </a:solidFill>
              </a:rPr>
              <a:t>--- # MY PLAYBOOK-1</a:t>
            </a:r>
          </a:p>
          <a:p>
            <a:pPr marL="0" indent="0">
              <a:buFont typeface="Arial" panose="020B0604020202020204" pitchFamily="34" charset="0"/>
              <a:buNone/>
            </a:pPr>
            <a:r>
              <a:rPr lang="en-US" sz="2900" dirty="0">
                <a:solidFill>
                  <a:schemeClr val="accent5"/>
                </a:solidFill>
              </a:rPr>
              <a:t>- hosts: all</a:t>
            </a:r>
          </a:p>
          <a:p>
            <a:pPr marL="0" indent="0">
              <a:buFont typeface="Arial" panose="020B0604020202020204" pitchFamily="34" charset="0"/>
              <a:buNone/>
            </a:pPr>
            <a:r>
              <a:rPr lang="en-US" sz="2900" dirty="0">
                <a:solidFill>
                  <a:schemeClr val="accent5"/>
                </a:solidFill>
              </a:rPr>
              <a:t>  user: ansible</a:t>
            </a:r>
          </a:p>
          <a:p>
            <a:pPr marL="0" indent="0">
              <a:buFont typeface="Arial" panose="020B0604020202020204" pitchFamily="34" charset="0"/>
              <a:buNone/>
            </a:pPr>
            <a:r>
              <a:rPr lang="en-US" sz="2900" dirty="0">
                <a:solidFill>
                  <a:schemeClr val="accent5"/>
                </a:solidFill>
              </a:rPr>
              <a:t>  become: yes</a:t>
            </a:r>
          </a:p>
          <a:p>
            <a:pPr marL="0" indent="0">
              <a:buFont typeface="Arial" panose="020B0604020202020204" pitchFamily="34" charset="0"/>
              <a:buNone/>
            </a:pPr>
            <a:r>
              <a:rPr lang="en-US" sz="2900" dirty="0">
                <a:solidFill>
                  <a:schemeClr val="accent5"/>
                </a:solidFill>
              </a:rPr>
              <a:t>  connection: </a:t>
            </a:r>
            <a:r>
              <a:rPr lang="en-US" sz="2900" dirty="0" err="1">
                <a:solidFill>
                  <a:schemeClr val="accent5"/>
                </a:solidFill>
              </a:rPr>
              <a:t>ssh</a:t>
            </a:r>
            <a:endParaRPr lang="en-US" sz="2900" dirty="0">
              <a:solidFill>
                <a:schemeClr val="accent5"/>
              </a:solidFill>
            </a:endParaRPr>
          </a:p>
          <a:p>
            <a:pPr marL="0" indent="0">
              <a:buFont typeface="Arial" panose="020B0604020202020204" pitchFamily="34" charset="0"/>
              <a:buNone/>
            </a:pPr>
            <a:r>
              <a:rPr lang="en-US" sz="2900" dirty="0">
                <a:solidFill>
                  <a:schemeClr val="accent5"/>
                </a:solidFill>
              </a:rPr>
              <a:t>  tasks:</a:t>
            </a:r>
          </a:p>
          <a:p>
            <a:pPr marL="0" indent="0">
              <a:buFont typeface="Arial" panose="020B0604020202020204" pitchFamily="34" charset="0"/>
              <a:buNone/>
            </a:pPr>
            <a:r>
              <a:rPr lang="en-US" sz="2900" dirty="0">
                <a:solidFill>
                  <a:schemeClr val="accent5"/>
                </a:solidFill>
              </a:rPr>
              <a:t>    - name: find who is executing</a:t>
            </a:r>
          </a:p>
          <a:p>
            <a:pPr marL="0" indent="0">
              <a:buFont typeface="Arial" panose="020B0604020202020204" pitchFamily="34" charset="0"/>
              <a:buNone/>
            </a:pPr>
            <a:r>
              <a:rPr lang="en-US" sz="2900" dirty="0">
                <a:solidFill>
                  <a:schemeClr val="accent5"/>
                </a:solidFill>
              </a:rPr>
              <a:t>      command: </a:t>
            </a:r>
            <a:r>
              <a:rPr lang="en-US" sz="2900" dirty="0" err="1">
                <a:solidFill>
                  <a:schemeClr val="accent5"/>
                </a:solidFill>
              </a:rPr>
              <a:t>whoami</a:t>
            </a:r>
            <a:endParaRPr lang="en-US" sz="2900" dirty="0">
              <a:solidFill>
                <a:schemeClr val="accent5"/>
              </a:solidFill>
            </a:endParaRPr>
          </a:p>
          <a:p>
            <a:pPr marL="0" indent="0">
              <a:buFont typeface="Arial" panose="020B0604020202020204" pitchFamily="34" charset="0"/>
              <a:buNone/>
            </a:pPr>
            <a:r>
              <a:rPr lang="en-US" sz="2900" dirty="0">
                <a:solidFill>
                  <a:schemeClr val="accent5"/>
                </a:solidFill>
              </a:rPr>
              <a:t>    - name: ping all</a:t>
            </a:r>
          </a:p>
          <a:p>
            <a:pPr marL="0" indent="0">
              <a:buFont typeface="Arial" panose="020B0604020202020204" pitchFamily="34" charset="0"/>
              <a:buNone/>
            </a:pPr>
            <a:r>
              <a:rPr lang="en-US" sz="2900" dirty="0">
                <a:solidFill>
                  <a:schemeClr val="accent5"/>
                </a:solidFill>
              </a:rPr>
              <a:t>      ping:</a:t>
            </a:r>
          </a:p>
          <a:p>
            <a:pPr marL="0" indent="0">
              <a:buFont typeface="Arial" panose="020B0604020202020204" pitchFamily="34" charset="0"/>
              <a:buNone/>
            </a:pPr>
            <a:r>
              <a:rPr lang="en-US" sz="2900" dirty="0">
                <a:solidFill>
                  <a:schemeClr val="accent5"/>
                </a:solidFill>
              </a:rPr>
              <a:t>    - name: Uninstall tree</a:t>
            </a:r>
          </a:p>
          <a:p>
            <a:pPr marL="0" indent="0">
              <a:buFont typeface="Arial" panose="020B0604020202020204" pitchFamily="34" charset="0"/>
              <a:buNone/>
            </a:pPr>
            <a:r>
              <a:rPr lang="en-US" sz="2900" dirty="0">
                <a:solidFill>
                  <a:schemeClr val="accent5"/>
                </a:solidFill>
              </a:rPr>
              <a:t>      yum:</a:t>
            </a:r>
          </a:p>
          <a:p>
            <a:pPr marL="0" indent="0">
              <a:buFont typeface="Arial" panose="020B0604020202020204" pitchFamily="34" charset="0"/>
              <a:buNone/>
            </a:pPr>
            <a:r>
              <a:rPr lang="en-US" sz="2900" dirty="0">
                <a:solidFill>
                  <a:schemeClr val="accent5"/>
                </a:solidFill>
              </a:rPr>
              <a:t>        name: tree</a:t>
            </a:r>
          </a:p>
          <a:p>
            <a:pPr marL="0" indent="0">
              <a:buFont typeface="Arial" panose="020B0604020202020204" pitchFamily="34" charset="0"/>
              <a:buNone/>
            </a:pPr>
            <a:r>
              <a:rPr lang="en-US" sz="2900" dirty="0">
                <a:solidFill>
                  <a:schemeClr val="accent5"/>
                </a:solidFill>
              </a:rPr>
              <a:t>        state: absent</a:t>
            </a:r>
            <a:endParaRPr lang="en-IN" sz="2900" dirty="0">
              <a:solidFill>
                <a:schemeClr val="accent5"/>
              </a:solidFill>
            </a:endParaRPr>
          </a:p>
          <a:p>
            <a:pPr marL="0" indent="0">
              <a:buFont typeface="Arial" panose="020B0604020202020204" pitchFamily="34" charset="0"/>
              <a:buNone/>
            </a:pPr>
            <a:endParaRPr lang="en-IN" sz="1800" dirty="0">
              <a:solidFill>
                <a:schemeClr val="accent5"/>
              </a:solidFill>
            </a:endParaRPr>
          </a:p>
        </p:txBody>
      </p:sp>
    </p:spTree>
    <p:extLst>
      <p:ext uri="{BB962C8B-B14F-4D97-AF65-F5344CB8AC3E}">
        <p14:creationId xmlns:p14="http://schemas.microsoft.com/office/powerpoint/2010/main" val="1353914509"/>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6369221-1FE7-4D95-B8E6-060E786CAAA0}"/>
              </a:ext>
            </a:extLst>
          </p:cNvPr>
          <p:cNvSpPr>
            <a:spLocks noGrp="1"/>
          </p:cNvSpPr>
          <p:nvPr>
            <p:ph idx="1"/>
          </p:nvPr>
        </p:nvSpPr>
        <p:spPr>
          <a:xfrm>
            <a:off x="838200" y="215153"/>
            <a:ext cx="3966882" cy="5961810"/>
          </a:xfrm>
        </p:spPr>
        <p:txBody>
          <a:bodyPr>
            <a:normAutofit fontScale="55000" lnSpcReduction="20000"/>
          </a:bodyPr>
          <a:lstStyle/>
          <a:p>
            <a:pPr marL="0" indent="0" algn="ctr">
              <a:lnSpc>
                <a:spcPct val="110000"/>
              </a:lnSpc>
              <a:buNone/>
            </a:pPr>
            <a:r>
              <a:rPr lang="en-US" sz="5200" dirty="0">
                <a:solidFill>
                  <a:schemeClr val="accent2"/>
                </a:solidFill>
              </a:rPr>
              <a:t>SERVICE</a:t>
            </a:r>
          </a:p>
          <a:p>
            <a:pPr marL="0" indent="0">
              <a:lnSpc>
                <a:spcPct val="110000"/>
              </a:lnSpc>
              <a:buNone/>
            </a:pPr>
            <a:r>
              <a:rPr lang="en-US" sz="2900" dirty="0">
                <a:solidFill>
                  <a:schemeClr val="accent5"/>
                </a:solidFill>
              </a:rPr>
              <a:t>--- # MY </a:t>
            </a:r>
            <a:r>
              <a:rPr lang="en-US" sz="2900" dirty="0" err="1">
                <a:solidFill>
                  <a:schemeClr val="accent5"/>
                </a:solidFill>
              </a:rPr>
              <a:t>PLAYBOOK_Service</a:t>
            </a:r>
            <a:endParaRPr lang="en-US" sz="2900" dirty="0">
              <a:solidFill>
                <a:schemeClr val="accent5"/>
              </a:solidFill>
            </a:endParaRPr>
          </a:p>
          <a:p>
            <a:pPr marL="0" indent="0">
              <a:lnSpc>
                <a:spcPct val="110000"/>
              </a:lnSpc>
              <a:buNone/>
            </a:pPr>
            <a:r>
              <a:rPr lang="en-US" sz="2900" dirty="0">
                <a:solidFill>
                  <a:schemeClr val="accent5"/>
                </a:solidFill>
              </a:rPr>
              <a:t>- hosts: all</a:t>
            </a:r>
          </a:p>
          <a:p>
            <a:pPr marL="0" indent="0">
              <a:lnSpc>
                <a:spcPct val="110000"/>
              </a:lnSpc>
              <a:buNone/>
            </a:pPr>
            <a:r>
              <a:rPr lang="en-US" sz="2900" dirty="0">
                <a:solidFill>
                  <a:schemeClr val="accent5"/>
                </a:solidFill>
              </a:rPr>
              <a:t>  user: ansible</a:t>
            </a:r>
          </a:p>
          <a:p>
            <a:pPr marL="0" indent="0">
              <a:lnSpc>
                <a:spcPct val="110000"/>
              </a:lnSpc>
              <a:buNone/>
            </a:pPr>
            <a:r>
              <a:rPr lang="en-US" sz="2900" dirty="0">
                <a:solidFill>
                  <a:schemeClr val="accent5"/>
                </a:solidFill>
              </a:rPr>
              <a:t>  become: yes</a:t>
            </a:r>
          </a:p>
          <a:p>
            <a:pPr marL="0" indent="0">
              <a:lnSpc>
                <a:spcPct val="110000"/>
              </a:lnSpc>
              <a:buNone/>
            </a:pPr>
            <a:r>
              <a:rPr lang="en-US" sz="2900" dirty="0">
                <a:solidFill>
                  <a:schemeClr val="accent5"/>
                </a:solidFill>
              </a:rPr>
              <a:t>  connection: </a:t>
            </a:r>
            <a:r>
              <a:rPr lang="en-US" sz="2900" dirty="0" err="1">
                <a:solidFill>
                  <a:schemeClr val="accent5"/>
                </a:solidFill>
              </a:rPr>
              <a:t>ssh</a:t>
            </a:r>
            <a:endParaRPr lang="en-US" sz="2900" dirty="0">
              <a:solidFill>
                <a:schemeClr val="accent5"/>
              </a:solidFill>
            </a:endParaRPr>
          </a:p>
          <a:p>
            <a:pPr marL="0" indent="0">
              <a:lnSpc>
                <a:spcPct val="110000"/>
              </a:lnSpc>
              <a:buNone/>
            </a:pPr>
            <a:r>
              <a:rPr lang="en-US" sz="2900" dirty="0">
                <a:solidFill>
                  <a:schemeClr val="accent5"/>
                </a:solidFill>
              </a:rPr>
              <a:t>  tasks:</a:t>
            </a:r>
          </a:p>
          <a:p>
            <a:pPr marL="0" indent="0">
              <a:lnSpc>
                <a:spcPct val="110000"/>
              </a:lnSpc>
              <a:buNone/>
            </a:pPr>
            <a:r>
              <a:rPr lang="en-US" sz="2900" dirty="0">
                <a:solidFill>
                  <a:schemeClr val="accent5"/>
                </a:solidFill>
              </a:rPr>
              <a:t>    - name: Install </a:t>
            </a:r>
            <a:r>
              <a:rPr lang="en-US" sz="2900" dirty="0" err="1">
                <a:solidFill>
                  <a:schemeClr val="accent5"/>
                </a:solidFill>
              </a:rPr>
              <a:t>apache</a:t>
            </a:r>
            <a:r>
              <a:rPr lang="en-US" sz="2900" dirty="0">
                <a:solidFill>
                  <a:schemeClr val="accent5"/>
                </a:solidFill>
              </a:rPr>
              <a:t> server</a:t>
            </a:r>
          </a:p>
          <a:p>
            <a:pPr marL="0" indent="0">
              <a:lnSpc>
                <a:spcPct val="110000"/>
              </a:lnSpc>
              <a:buNone/>
            </a:pPr>
            <a:r>
              <a:rPr lang="en-US" sz="2900" dirty="0">
                <a:solidFill>
                  <a:schemeClr val="accent5"/>
                </a:solidFill>
              </a:rPr>
              <a:t>      yum:</a:t>
            </a:r>
          </a:p>
          <a:p>
            <a:pPr marL="0" indent="0">
              <a:lnSpc>
                <a:spcPct val="110000"/>
              </a:lnSpc>
              <a:buNone/>
            </a:pPr>
            <a:r>
              <a:rPr lang="en-US" sz="2900" dirty="0">
                <a:solidFill>
                  <a:schemeClr val="accent5"/>
                </a:solidFill>
              </a:rPr>
              <a:t>        name: httpd</a:t>
            </a:r>
          </a:p>
          <a:p>
            <a:pPr marL="0" indent="0">
              <a:lnSpc>
                <a:spcPct val="110000"/>
              </a:lnSpc>
              <a:buNone/>
            </a:pPr>
            <a:r>
              <a:rPr lang="en-US" sz="2900" dirty="0">
                <a:solidFill>
                  <a:schemeClr val="accent5"/>
                </a:solidFill>
              </a:rPr>
              <a:t>        state: present</a:t>
            </a:r>
          </a:p>
          <a:p>
            <a:pPr marL="0" indent="0">
              <a:lnSpc>
                <a:spcPct val="110000"/>
              </a:lnSpc>
              <a:buNone/>
            </a:pPr>
            <a:r>
              <a:rPr lang="en-US" sz="2900" dirty="0">
                <a:solidFill>
                  <a:schemeClr val="accent5"/>
                </a:solidFill>
              </a:rPr>
              <a:t>    - name: Ensure </a:t>
            </a:r>
            <a:r>
              <a:rPr lang="en-US" sz="2900" dirty="0" err="1">
                <a:solidFill>
                  <a:schemeClr val="accent5"/>
                </a:solidFill>
              </a:rPr>
              <a:t>apache</a:t>
            </a:r>
            <a:r>
              <a:rPr lang="en-US" sz="2900" dirty="0">
                <a:solidFill>
                  <a:schemeClr val="accent5"/>
                </a:solidFill>
              </a:rPr>
              <a:t> service is </a:t>
            </a:r>
            <a:r>
              <a:rPr lang="en-US" sz="2900" dirty="0" err="1">
                <a:solidFill>
                  <a:schemeClr val="accent5"/>
                </a:solidFill>
              </a:rPr>
              <a:t>runninge</a:t>
            </a:r>
            <a:endParaRPr lang="en-US" sz="2900" dirty="0">
              <a:solidFill>
                <a:schemeClr val="accent5"/>
              </a:solidFill>
            </a:endParaRPr>
          </a:p>
          <a:p>
            <a:pPr marL="0" indent="0">
              <a:lnSpc>
                <a:spcPct val="110000"/>
              </a:lnSpc>
              <a:buNone/>
            </a:pPr>
            <a:r>
              <a:rPr lang="en-US" sz="2900" dirty="0">
                <a:solidFill>
                  <a:schemeClr val="accent5"/>
                </a:solidFill>
              </a:rPr>
              <a:t>      </a:t>
            </a:r>
            <a:r>
              <a:rPr lang="en-US" sz="2900" dirty="0">
                <a:solidFill>
                  <a:schemeClr val="accent6">
                    <a:lumMod val="75000"/>
                  </a:schemeClr>
                </a:solidFill>
              </a:rPr>
              <a:t>service</a:t>
            </a:r>
            <a:r>
              <a:rPr lang="en-US" sz="2900" dirty="0">
                <a:solidFill>
                  <a:schemeClr val="accent5"/>
                </a:solidFill>
              </a:rPr>
              <a:t>:</a:t>
            </a:r>
          </a:p>
          <a:p>
            <a:pPr marL="0" indent="0">
              <a:lnSpc>
                <a:spcPct val="110000"/>
              </a:lnSpc>
              <a:buNone/>
            </a:pPr>
            <a:r>
              <a:rPr lang="en-US" sz="2900" dirty="0">
                <a:solidFill>
                  <a:schemeClr val="accent5"/>
                </a:solidFill>
              </a:rPr>
              <a:t>        name: httpd</a:t>
            </a:r>
          </a:p>
          <a:p>
            <a:pPr marL="0" indent="0">
              <a:lnSpc>
                <a:spcPct val="110000"/>
              </a:lnSpc>
              <a:buNone/>
            </a:pPr>
            <a:r>
              <a:rPr lang="en-US" sz="2900" dirty="0">
                <a:solidFill>
                  <a:schemeClr val="accent5"/>
                </a:solidFill>
              </a:rPr>
              <a:t>        state: started</a:t>
            </a:r>
          </a:p>
          <a:p>
            <a:pPr marL="0" indent="0">
              <a:lnSpc>
                <a:spcPct val="110000"/>
              </a:lnSpc>
              <a:buNone/>
            </a:pPr>
            <a:r>
              <a:rPr lang="en-US" sz="2900" dirty="0">
                <a:solidFill>
                  <a:schemeClr val="accent5"/>
                </a:solidFill>
              </a:rPr>
              <a:t>        enabled: yes</a:t>
            </a:r>
            <a:endParaRPr lang="en-IN" sz="2900" dirty="0">
              <a:solidFill>
                <a:schemeClr val="accent5"/>
              </a:solidFill>
            </a:endParaRPr>
          </a:p>
        </p:txBody>
      </p:sp>
      <p:sp>
        <p:nvSpPr>
          <p:cNvPr id="4" name="TextBox 3">
            <a:extLst>
              <a:ext uri="{FF2B5EF4-FFF2-40B4-BE49-F238E27FC236}">
                <a16:creationId xmlns:a16="http://schemas.microsoft.com/office/drawing/2014/main" id="{A28BD8AC-1B71-4229-86BE-BAC7EE3F9CFD}"/>
              </a:ext>
            </a:extLst>
          </p:cNvPr>
          <p:cNvSpPr txBox="1"/>
          <p:nvPr/>
        </p:nvSpPr>
        <p:spPr>
          <a:xfrm>
            <a:off x="5199529" y="507152"/>
            <a:ext cx="5271247" cy="6261201"/>
          </a:xfrm>
          <a:prstGeom prst="rect">
            <a:avLst/>
          </a:prstGeom>
          <a:noFill/>
        </p:spPr>
        <p:txBody>
          <a:bodyPr wrap="square">
            <a:spAutoFit/>
          </a:bodyPr>
          <a:lstStyle/>
          <a:p>
            <a:pPr>
              <a:lnSpc>
                <a:spcPct val="90000"/>
              </a:lnSpc>
              <a:spcBef>
                <a:spcPts val="1000"/>
              </a:spcBef>
            </a:pPr>
            <a:r>
              <a:rPr lang="en-IN" sz="1600" dirty="0">
                <a:solidFill>
                  <a:schemeClr val="accent5"/>
                </a:solidFill>
              </a:rPr>
              <a:t>---#</a:t>
            </a:r>
            <a:r>
              <a:rPr lang="en-IN" sz="1600" dirty="0">
                <a:solidFill>
                  <a:schemeClr val="accent6">
                    <a:lumMod val="75000"/>
                  </a:schemeClr>
                </a:solidFill>
              </a:rPr>
              <a:t> handlers</a:t>
            </a:r>
            <a:endParaRPr lang="en-IN" sz="1600" dirty="0">
              <a:solidFill>
                <a:schemeClr val="accent5"/>
              </a:solidFill>
            </a:endParaRPr>
          </a:p>
          <a:p>
            <a:pPr>
              <a:lnSpc>
                <a:spcPct val="90000"/>
              </a:lnSpc>
              <a:spcBef>
                <a:spcPts val="1000"/>
              </a:spcBef>
            </a:pPr>
            <a:r>
              <a:rPr lang="en-IN" sz="1600" dirty="0">
                <a:solidFill>
                  <a:schemeClr val="accent5"/>
                </a:solidFill>
              </a:rPr>
              <a:t>- hosts: demo</a:t>
            </a:r>
          </a:p>
          <a:p>
            <a:pPr>
              <a:lnSpc>
                <a:spcPct val="90000"/>
              </a:lnSpc>
              <a:spcBef>
                <a:spcPts val="1000"/>
              </a:spcBef>
            </a:pPr>
            <a:r>
              <a:rPr lang="en-IN" sz="1600" dirty="0">
                <a:solidFill>
                  <a:schemeClr val="accent5"/>
                </a:solidFill>
              </a:rPr>
              <a:t>  become: yes</a:t>
            </a:r>
          </a:p>
          <a:p>
            <a:pPr>
              <a:lnSpc>
                <a:spcPct val="90000"/>
              </a:lnSpc>
              <a:spcBef>
                <a:spcPts val="1000"/>
              </a:spcBef>
            </a:pPr>
            <a:r>
              <a:rPr lang="en-IN" sz="1600" dirty="0">
                <a:solidFill>
                  <a:schemeClr val="accent5"/>
                </a:solidFill>
              </a:rPr>
              <a:t>  tasks:</a:t>
            </a:r>
          </a:p>
          <a:p>
            <a:pPr>
              <a:lnSpc>
                <a:spcPct val="90000"/>
              </a:lnSpc>
              <a:spcBef>
                <a:spcPts val="1000"/>
              </a:spcBef>
            </a:pPr>
            <a:r>
              <a:rPr lang="en-IN" sz="1600" dirty="0">
                <a:solidFill>
                  <a:schemeClr val="accent5"/>
                </a:solidFill>
              </a:rPr>
              <a:t>   - apt:</a:t>
            </a:r>
          </a:p>
          <a:p>
            <a:pPr>
              <a:lnSpc>
                <a:spcPct val="90000"/>
              </a:lnSpc>
              <a:spcBef>
                <a:spcPts val="1000"/>
              </a:spcBef>
            </a:pPr>
            <a:r>
              <a:rPr lang="en-IN" sz="1600" dirty="0">
                <a:solidFill>
                  <a:schemeClr val="accent5"/>
                </a:solidFill>
              </a:rPr>
              <a:t>       name: tomcat7</a:t>
            </a:r>
          </a:p>
          <a:p>
            <a:pPr>
              <a:lnSpc>
                <a:spcPct val="90000"/>
              </a:lnSpc>
              <a:spcBef>
                <a:spcPts val="1000"/>
              </a:spcBef>
            </a:pPr>
            <a:r>
              <a:rPr lang="en-IN" sz="1600" dirty="0">
                <a:solidFill>
                  <a:schemeClr val="accent5"/>
                </a:solidFill>
              </a:rPr>
              <a:t>       state: present</a:t>
            </a:r>
          </a:p>
          <a:p>
            <a:pPr>
              <a:lnSpc>
                <a:spcPct val="90000"/>
              </a:lnSpc>
              <a:spcBef>
                <a:spcPts val="1000"/>
              </a:spcBef>
            </a:pPr>
            <a:r>
              <a:rPr lang="en-IN" sz="1600" dirty="0">
                <a:solidFill>
                  <a:schemeClr val="accent5"/>
                </a:solidFill>
              </a:rPr>
              <a:t>       </a:t>
            </a:r>
            <a:r>
              <a:rPr lang="en-IN" sz="1600" dirty="0" err="1">
                <a:solidFill>
                  <a:schemeClr val="accent5"/>
                </a:solidFill>
              </a:rPr>
              <a:t>update_cache</a:t>
            </a:r>
            <a:r>
              <a:rPr lang="en-IN" sz="1600" dirty="0">
                <a:solidFill>
                  <a:schemeClr val="accent5"/>
                </a:solidFill>
              </a:rPr>
              <a:t>: yes</a:t>
            </a:r>
          </a:p>
          <a:p>
            <a:pPr>
              <a:lnSpc>
                <a:spcPct val="90000"/>
              </a:lnSpc>
              <a:spcBef>
                <a:spcPts val="1000"/>
              </a:spcBef>
            </a:pPr>
            <a:r>
              <a:rPr lang="en-IN" sz="1600" dirty="0">
                <a:solidFill>
                  <a:schemeClr val="accent5"/>
                </a:solidFill>
              </a:rPr>
              <a:t>       notify: restart tomcat</a:t>
            </a:r>
          </a:p>
          <a:p>
            <a:pPr>
              <a:lnSpc>
                <a:spcPct val="90000"/>
              </a:lnSpc>
              <a:spcBef>
                <a:spcPts val="1000"/>
              </a:spcBef>
            </a:pPr>
            <a:r>
              <a:rPr lang="en-IN" sz="1600" dirty="0">
                <a:solidFill>
                  <a:schemeClr val="accent5"/>
                </a:solidFill>
              </a:rPr>
              <a:t>   - copy:</a:t>
            </a:r>
          </a:p>
          <a:p>
            <a:pPr>
              <a:lnSpc>
                <a:spcPct val="90000"/>
              </a:lnSpc>
              <a:spcBef>
                <a:spcPts val="1000"/>
              </a:spcBef>
            </a:pPr>
            <a:r>
              <a:rPr lang="en-IN" sz="1600" dirty="0">
                <a:solidFill>
                  <a:schemeClr val="accent5"/>
                </a:solidFill>
              </a:rPr>
              <a:t>       </a:t>
            </a:r>
            <a:r>
              <a:rPr lang="en-IN" sz="1600" dirty="0" err="1">
                <a:solidFill>
                  <a:schemeClr val="accent5"/>
                </a:solidFill>
              </a:rPr>
              <a:t>src</a:t>
            </a:r>
            <a:r>
              <a:rPr lang="en-IN" sz="1600" dirty="0">
                <a:solidFill>
                  <a:schemeClr val="accent5"/>
                </a:solidFill>
              </a:rPr>
              <a:t>: /home/ansible/</a:t>
            </a:r>
            <a:r>
              <a:rPr lang="en-IN" sz="1600" dirty="0" err="1">
                <a:solidFill>
                  <a:schemeClr val="accent5"/>
                </a:solidFill>
              </a:rPr>
              <a:t>myinv</a:t>
            </a:r>
            <a:endParaRPr lang="en-IN" sz="1600" dirty="0">
              <a:solidFill>
                <a:schemeClr val="accent5"/>
              </a:solidFill>
            </a:endParaRPr>
          </a:p>
          <a:p>
            <a:pPr>
              <a:lnSpc>
                <a:spcPct val="90000"/>
              </a:lnSpc>
              <a:spcBef>
                <a:spcPts val="1000"/>
              </a:spcBef>
            </a:pPr>
            <a:r>
              <a:rPr lang="en-IN" sz="1600" dirty="0">
                <a:solidFill>
                  <a:schemeClr val="accent5"/>
                </a:solidFill>
              </a:rPr>
              <a:t>       </a:t>
            </a:r>
            <a:r>
              <a:rPr lang="en-IN" sz="1600" dirty="0" err="1">
                <a:solidFill>
                  <a:schemeClr val="accent5"/>
                </a:solidFill>
              </a:rPr>
              <a:t>dest</a:t>
            </a:r>
            <a:r>
              <a:rPr lang="en-IN" sz="1600" dirty="0">
                <a:solidFill>
                  <a:schemeClr val="accent5"/>
                </a:solidFill>
              </a:rPr>
              <a:t>: /home/ansible/</a:t>
            </a:r>
            <a:r>
              <a:rPr lang="en-IN" sz="1600" dirty="0" err="1">
                <a:solidFill>
                  <a:schemeClr val="accent5"/>
                </a:solidFill>
              </a:rPr>
              <a:t>myinvcopied</a:t>
            </a:r>
            <a:endParaRPr lang="en-IN" sz="1600" dirty="0">
              <a:solidFill>
                <a:schemeClr val="accent5"/>
              </a:solidFill>
            </a:endParaRPr>
          </a:p>
          <a:p>
            <a:pPr>
              <a:lnSpc>
                <a:spcPct val="90000"/>
              </a:lnSpc>
              <a:spcBef>
                <a:spcPts val="1000"/>
              </a:spcBef>
            </a:pPr>
            <a:r>
              <a:rPr lang="en-IN" sz="1600" dirty="0">
                <a:solidFill>
                  <a:schemeClr val="accent5"/>
                </a:solidFill>
              </a:rPr>
              <a:t>       notify: restart tomcat</a:t>
            </a:r>
          </a:p>
          <a:p>
            <a:pPr>
              <a:lnSpc>
                <a:spcPct val="90000"/>
              </a:lnSpc>
              <a:spcBef>
                <a:spcPts val="1000"/>
              </a:spcBef>
            </a:pPr>
            <a:r>
              <a:rPr lang="en-IN" sz="1600" dirty="0">
                <a:solidFill>
                  <a:schemeClr val="accent5"/>
                </a:solidFill>
              </a:rPr>
              <a:t>  </a:t>
            </a:r>
            <a:r>
              <a:rPr lang="en-IN" sz="1600" dirty="0">
                <a:solidFill>
                  <a:schemeClr val="accent6">
                    <a:lumMod val="75000"/>
                  </a:schemeClr>
                </a:solidFill>
              </a:rPr>
              <a:t>handlers</a:t>
            </a:r>
            <a:r>
              <a:rPr lang="en-IN" sz="1600" dirty="0">
                <a:solidFill>
                  <a:schemeClr val="accent5"/>
                </a:solidFill>
              </a:rPr>
              <a:t>:</a:t>
            </a:r>
          </a:p>
          <a:p>
            <a:pPr>
              <a:lnSpc>
                <a:spcPct val="90000"/>
              </a:lnSpc>
              <a:spcBef>
                <a:spcPts val="1000"/>
              </a:spcBef>
            </a:pPr>
            <a:r>
              <a:rPr lang="en-IN" sz="1600" dirty="0">
                <a:solidFill>
                  <a:schemeClr val="accent5"/>
                </a:solidFill>
              </a:rPr>
              <a:t>   - name: restart tomcat</a:t>
            </a:r>
          </a:p>
          <a:p>
            <a:pPr>
              <a:lnSpc>
                <a:spcPct val="90000"/>
              </a:lnSpc>
              <a:spcBef>
                <a:spcPts val="1000"/>
              </a:spcBef>
            </a:pPr>
            <a:r>
              <a:rPr lang="en-IN" sz="1600" dirty="0">
                <a:solidFill>
                  <a:schemeClr val="accent5"/>
                </a:solidFill>
              </a:rPr>
              <a:t>    </a:t>
            </a:r>
            <a:r>
              <a:rPr lang="en-IN" sz="1600" dirty="0">
                <a:solidFill>
                  <a:schemeClr val="accent6">
                    <a:lumMod val="75000"/>
                  </a:schemeClr>
                </a:solidFill>
              </a:rPr>
              <a:t> service</a:t>
            </a:r>
            <a:r>
              <a:rPr lang="en-IN" sz="1600" dirty="0">
                <a:solidFill>
                  <a:schemeClr val="accent5"/>
                </a:solidFill>
              </a:rPr>
              <a:t>:</a:t>
            </a:r>
          </a:p>
          <a:p>
            <a:pPr>
              <a:lnSpc>
                <a:spcPct val="90000"/>
              </a:lnSpc>
              <a:spcBef>
                <a:spcPts val="1000"/>
              </a:spcBef>
            </a:pPr>
            <a:r>
              <a:rPr lang="en-IN" sz="1600" dirty="0">
                <a:solidFill>
                  <a:schemeClr val="accent5"/>
                </a:solidFill>
              </a:rPr>
              <a:t>       name: tomcat7</a:t>
            </a:r>
          </a:p>
          <a:p>
            <a:pPr>
              <a:lnSpc>
                <a:spcPct val="90000"/>
              </a:lnSpc>
              <a:spcBef>
                <a:spcPts val="1000"/>
              </a:spcBef>
            </a:pPr>
            <a:r>
              <a:rPr lang="en-IN" sz="1600" dirty="0">
                <a:solidFill>
                  <a:schemeClr val="accent5"/>
                </a:solidFill>
              </a:rPr>
              <a:t>       state: restarted</a:t>
            </a:r>
          </a:p>
        </p:txBody>
      </p:sp>
    </p:spTree>
    <p:extLst>
      <p:ext uri="{BB962C8B-B14F-4D97-AF65-F5344CB8AC3E}">
        <p14:creationId xmlns:p14="http://schemas.microsoft.com/office/powerpoint/2010/main" val="2271345869"/>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6369221-1FE7-4D95-B8E6-060E786CAAA0}"/>
              </a:ext>
            </a:extLst>
          </p:cNvPr>
          <p:cNvSpPr>
            <a:spLocks noGrp="1"/>
          </p:cNvSpPr>
          <p:nvPr>
            <p:ph idx="1"/>
          </p:nvPr>
        </p:nvSpPr>
        <p:spPr>
          <a:xfrm>
            <a:off x="838200" y="215153"/>
            <a:ext cx="3966882" cy="6499412"/>
          </a:xfrm>
        </p:spPr>
        <p:txBody>
          <a:bodyPr>
            <a:normAutofit fontScale="77500" lnSpcReduction="20000"/>
          </a:bodyPr>
          <a:lstStyle/>
          <a:p>
            <a:pPr marL="0" indent="0" algn="ctr">
              <a:lnSpc>
                <a:spcPct val="110000"/>
              </a:lnSpc>
              <a:buNone/>
            </a:pPr>
            <a:r>
              <a:rPr lang="en-US" sz="3600" dirty="0">
                <a:solidFill>
                  <a:schemeClr val="accent2"/>
                </a:solidFill>
              </a:rPr>
              <a:t>Tags</a:t>
            </a:r>
            <a:endParaRPr lang="en-US" sz="5200" dirty="0">
              <a:solidFill>
                <a:schemeClr val="accent2"/>
              </a:solidFill>
            </a:endParaRPr>
          </a:p>
          <a:p>
            <a:pPr marL="0" indent="0">
              <a:lnSpc>
                <a:spcPct val="110000"/>
              </a:lnSpc>
              <a:buNone/>
            </a:pPr>
            <a:r>
              <a:rPr lang="en-US" sz="2100" dirty="0">
                <a:solidFill>
                  <a:srgbClr val="002060"/>
                </a:solidFill>
              </a:rPr>
              <a:t>In a playbook we have multiple tasks, if you run playbook, it will execute all.</a:t>
            </a:r>
          </a:p>
          <a:p>
            <a:pPr marL="0" indent="0">
              <a:lnSpc>
                <a:spcPct val="110000"/>
              </a:lnSpc>
              <a:buNone/>
            </a:pPr>
            <a:r>
              <a:rPr lang="en-US" sz="2100" dirty="0">
                <a:solidFill>
                  <a:srgbClr val="002060"/>
                </a:solidFill>
              </a:rPr>
              <a:t>using tags, we can limit execution of tasks in playbook</a:t>
            </a:r>
          </a:p>
          <a:p>
            <a:pPr marL="0" indent="0">
              <a:lnSpc>
                <a:spcPct val="110000"/>
              </a:lnSpc>
              <a:buNone/>
            </a:pPr>
            <a:r>
              <a:rPr lang="en-IN" sz="2100" dirty="0">
                <a:solidFill>
                  <a:schemeClr val="accent5"/>
                </a:solidFill>
              </a:rPr>
              <a:t>vi my-</a:t>
            </a:r>
            <a:r>
              <a:rPr lang="en-IN" sz="2100" dirty="0" err="1">
                <a:solidFill>
                  <a:schemeClr val="accent5"/>
                </a:solidFill>
              </a:rPr>
              <a:t>tag.yaml</a:t>
            </a:r>
            <a:endParaRPr lang="en-IN" sz="2100" dirty="0">
              <a:solidFill>
                <a:schemeClr val="accent5"/>
              </a:solidFill>
            </a:endParaRPr>
          </a:p>
          <a:p>
            <a:pPr marL="0" indent="0">
              <a:lnSpc>
                <a:spcPct val="110000"/>
              </a:lnSpc>
              <a:buNone/>
            </a:pPr>
            <a:r>
              <a:rPr lang="en-IN" sz="2100" dirty="0">
                <a:solidFill>
                  <a:schemeClr val="accent5"/>
                </a:solidFill>
              </a:rPr>
              <a:t>---</a:t>
            </a:r>
          </a:p>
          <a:p>
            <a:pPr marL="0" indent="0">
              <a:lnSpc>
                <a:spcPct val="110000"/>
              </a:lnSpc>
              <a:buNone/>
            </a:pPr>
            <a:r>
              <a:rPr lang="en-IN" sz="2100" dirty="0">
                <a:solidFill>
                  <a:schemeClr val="accent5"/>
                </a:solidFill>
              </a:rPr>
              <a:t>- hosts: all</a:t>
            </a:r>
          </a:p>
          <a:p>
            <a:pPr marL="0" indent="0">
              <a:lnSpc>
                <a:spcPct val="110000"/>
              </a:lnSpc>
              <a:buNone/>
            </a:pPr>
            <a:r>
              <a:rPr lang="en-IN" sz="2100" dirty="0">
                <a:solidFill>
                  <a:schemeClr val="accent5"/>
                </a:solidFill>
              </a:rPr>
              <a:t>  </a:t>
            </a:r>
            <a:r>
              <a:rPr lang="en-IN" sz="2100" dirty="0" err="1">
                <a:solidFill>
                  <a:schemeClr val="accent5"/>
                </a:solidFill>
              </a:rPr>
              <a:t>remote_user</a:t>
            </a:r>
            <a:r>
              <a:rPr lang="en-IN" sz="2100" dirty="0">
                <a:solidFill>
                  <a:schemeClr val="accent5"/>
                </a:solidFill>
              </a:rPr>
              <a:t>: root</a:t>
            </a:r>
          </a:p>
          <a:p>
            <a:pPr marL="0" indent="0">
              <a:lnSpc>
                <a:spcPct val="110000"/>
              </a:lnSpc>
              <a:buNone/>
            </a:pPr>
            <a:r>
              <a:rPr lang="en-IN" sz="2100" dirty="0">
                <a:solidFill>
                  <a:schemeClr val="accent5"/>
                </a:solidFill>
              </a:rPr>
              <a:t>  vars:</a:t>
            </a:r>
          </a:p>
          <a:p>
            <a:pPr marL="0" indent="0">
              <a:lnSpc>
                <a:spcPct val="110000"/>
              </a:lnSpc>
              <a:buNone/>
            </a:pPr>
            <a:r>
              <a:rPr lang="en-IN" sz="2100" dirty="0">
                <a:solidFill>
                  <a:schemeClr val="accent5"/>
                </a:solidFill>
              </a:rPr>
              <a:t>    </a:t>
            </a:r>
            <a:r>
              <a:rPr lang="en-IN" sz="2100" dirty="0" err="1">
                <a:solidFill>
                  <a:schemeClr val="accent5"/>
                </a:solidFill>
              </a:rPr>
              <a:t>file_path</a:t>
            </a:r>
            <a:r>
              <a:rPr lang="en-IN" sz="2100" dirty="0">
                <a:solidFill>
                  <a:schemeClr val="accent5"/>
                </a:solidFill>
              </a:rPr>
              <a:t>: '{{filename}}'</a:t>
            </a:r>
          </a:p>
          <a:p>
            <a:pPr marL="0" indent="0">
              <a:lnSpc>
                <a:spcPct val="110000"/>
              </a:lnSpc>
              <a:buNone/>
            </a:pPr>
            <a:r>
              <a:rPr lang="en-IN" sz="2100" dirty="0">
                <a:solidFill>
                  <a:schemeClr val="accent5"/>
                </a:solidFill>
              </a:rPr>
              <a:t>  tasks:</a:t>
            </a:r>
          </a:p>
          <a:p>
            <a:pPr marL="0" indent="0">
              <a:lnSpc>
                <a:spcPct val="110000"/>
              </a:lnSpc>
              <a:buNone/>
            </a:pPr>
            <a:r>
              <a:rPr lang="en-IN" sz="2100" dirty="0">
                <a:solidFill>
                  <a:schemeClr val="accent5"/>
                </a:solidFill>
              </a:rPr>
              <a:t>    - name: Delete user</a:t>
            </a:r>
          </a:p>
          <a:p>
            <a:pPr marL="0" indent="0">
              <a:lnSpc>
                <a:spcPct val="110000"/>
              </a:lnSpc>
              <a:buNone/>
            </a:pPr>
            <a:r>
              <a:rPr lang="en-IN" sz="2100" dirty="0">
                <a:solidFill>
                  <a:schemeClr val="accent5"/>
                </a:solidFill>
              </a:rPr>
              <a:t>      user:</a:t>
            </a:r>
          </a:p>
          <a:p>
            <a:pPr marL="0" indent="0">
              <a:lnSpc>
                <a:spcPct val="110000"/>
              </a:lnSpc>
              <a:buNone/>
            </a:pPr>
            <a:r>
              <a:rPr lang="en-IN" sz="2100" dirty="0">
                <a:solidFill>
                  <a:schemeClr val="accent5"/>
                </a:solidFill>
              </a:rPr>
              <a:t>        name: "{{username}}"</a:t>
            </a:r>
          </a:p>
          <a:p>
            <a:pPr marL="0" indent="0">
              <a:lnSpc>
                <a:spcPct val="110000"/>
              </a:lnSpc>
              <a:buNone/>
            </a:pPr>
            <a:r>
              <a:rPr lang="en-IN" sz="2100" dirty="0">
                <a:solidFill>
                  <a:schemeClr val="accent5"/>
                </a:solidFill>
              </a:rPr>
              <a:t>        state: absent</a:t>
            </a:r>
          </a:p>
          <a:p>
            <a:pPr marL="0" indent="0">
              <a:lnSpc>
                <a:spcPct val="110000"/>
              </a:lnSpc>
              <a:buNone/>
            </a:pPr>
            <a:r>
              <a:rPr lang="en-IN" sz="2100" dirty="0">
                <a:solidFill>
                  <a:schemeClr val="accent5"/>
                </a:solidFill>
              </a:rPr>
              <a:t>        remove: yes</a:t>
            </a:r>
          </a:p>
          <a:p>
            <a:pPr marL="0" indent="0">
              <a:lnSpc>
                <a:spcPct val="110000"/>
              </a:lnSpc>
              <a:buNone/>
            </a:pPr>
            <a:r>
              <a:rPr lang="en-IN" sz="2100" dirty="0">
                <a:solidFill>
                  <a:schemeClr val="accent5"/>
                </a:solidFill>
              </a:rPr>
              <a:t>      tags:</a:t>
            </a:r>
          </a:p>
          <a:p>
            <a:pPr marL="0" indent="0">
              <a:lnSpc>
                <a:spcPct val="110000"/>
              </a:lnSpc>
              <a:buNone/>
            </a:pPr>
            <a:r>
              <a:rPr lang="en-IN" sz="2100" dirty="0">
                <a:solidFill>
                  <a:schemeClr val="accent5"/>
                </a:solidFill>
              </a:rPr>
              <a:t>        - </a:t>
            </a:r>
            <a:r>
              <a:rPr lang="en-IN" sz="2100" dirty="0" err="1">
                <a:solidFill>
                  <a:schemeClr val="accent5"/>
                </a:solidFill>
              </a:rPr>
              <a:t>delete_user</a:t>
            </a:r>
            <a:endParaRPr lang="en-IN" sz="2100" dirty="0">
              <a:solidFill>
                <a:schemeClr val="accent5"/>
              </a:solidFill>
            </a:endParaRPr>
          </a:p>
        </p:txBody>
      </p:sp>
      <p:sp>
        <p:nvSpPr>
          <p:cNvPr id="4" name="TextBox 3">
            <a:extLst>
              <a:ext uri="{FF2B5EF4-FFF2-40B4-BE49-F238E27FC236}">
                <a16:creationId xmlns:a16="http://schemas.microsoft.com/office/drawing/2014/main" id="{A28BD8AC-1B71-4229-86BE-BAC7EE3F9CFD}"/>
              </a:ext>
            </a:extLst>
          </p:cNvPr>
          <p:cNvSpPr txBox="1"/>
          <p:nvPr/>
        </p:nvSpPr>
        <p:spPr>
          <a:xfrm>
            <a:off x="4993341" y="453364"/>
            <a:ext cx="6154271" cy="6261201"/>
          </a:xfrm>
          <a:prstGeom prst="rect">
            <a:avLst/>
          </a:prstGeom>
          <a:noFill/>
        </p:spPr>
        <p:txBody>
          <a:bodyPr wrap="square">
            <a:spAutoFit/>
          </a:bodyPr>
          <a:lstStyle/>
          <a:p>
            <a:pPr>
              <a:lnSpc>
                <a:spcPct val="90000"/>
              </a:lnSpc>
              <a:spcBef>
                <a:spcPts val="1000"/>
              </a:spcBef>
            </a:pPr>
            <a:r>
              <a:rPr lang="en-IN" sz="1600" dirty="0">
                <a:solidFill>
                  <a:schemeClr val="accent5"/>
                </a:solidFill>
              </a:rPr>
              <a:t> - name: Create user</a:t>
            </a:r>
          </a:p>
          <a:p>
            <a:pPr>
              <a:lnSpc>
                <a:spcPct val="90000"/>
              </a:lnSpc>
              <a:spcBef>
                <a:spcPts val="1000"/>
              </a:spcBef>
            </a:pPr>
            <a:r>
              <a:rPr lang="en-IN" sz="1600" dirty="0">
                <a:solidFill>
                  <a:schemeClr val="accent5"/>
                </a:solidFill>
              </a:rPr>
              <a:t>      user: </a:t>
            </a:r>
          </a:p>
          <a:p>
            <a:pPr>
              <a:lnSpc>
                <a:spcPct val="90000"/>
              </a:lnSpc>
              <a:spcBef>
                <a:spcPts val="1000"/>
              </a:spcBef>
            </a:pPr>
            <a:r>
              <a:rPr lang="en-IN" sz="1600" dirty="0">
                <a:solidFill>
                  <a:schemeClr val="accent5"/>
                </a:solidFill>
              </a:rPr>
              <a:t>        name: "{{username}}"</a:t>
            </a:r>
          </a:p>
          <a:p>
            <a:pPr>
              <a:lnSpc>
                <a:spcPct val="90000"/>
              </a:lnSpc>
              <a:spcBef>
                <a:spcPts val="1000"/>
              </a:spcBef>
            </a:pPr>
            <a:r>
              <a:rPr lang="en-IN" sz="1600" dirty="0">
                <a:solidFill>
                  <a:schemeClr val="accent5"/>
                </a:solidFill>
              </a:rPr>
              <a:t>        shell: /bin/bash</a:t>
            </a:r>
          </a:p>
          <a:p>
            <a:pPr>
              <a:lnSpc>
                <a:spcPct val="90000"/>
              </a:lnSpc>
              <a:spcBef>
                <a:spcPts val="1000"/>
              </a:spcBef>
            </a:pPr>
            <a:r>
              <a:rPr lang="en-IN" sz="1600" dirty="0">
                <a:solidFill>
                  <a:schemeClr val="accent5"/>
                </a:solidFill>
              </a:rPr>
              <a:t>        groups: "{{</a:t>
            </a:r>
            <a:r>
              <a:rPr lang="en-IN" sz="1600" dirty="0" err="1">
                <a:solidFill>
                  <a:schemeClr val="accent5"/>
                </a:solidFill>
              </a:rPr>
              <a:t>groupname</a:t>
            </a:r>
            <a:r>
              <a:rPr lang="en-IN" sz="1600" dirty="0">
                <a:solidFill>
                  <a:schemeClr val="accent5"/>
                </a:solidFill>
              </a:rPr>
              <a:t>}}"</a:t>
            </a:r>
          </a:p>
          <a:p>
            <a:pPr>
              <a:lnSpc>
                <a:spcPct val="90000"/>
              </a:lnSpc>
              <a:spcBef>
                <a:spcPts val="1000"/>
              </a:spcBef>
            </a:pPr>
            <a:r>
              <a:rPr lang="en-IN" sz="1600" dirty="0">
                <a:solidFill>
                  <a:schemeClr val="accent5"/>
                </a:solidFill>
              </a:rPr>
              <a:t>        password: "{{ password |</a:t>
            </a:r>
            <a:r>
              <a:rPr lang="en-IN" sz="1600" dirty="0" err="1">
                <a:solidFill>
                  <a:schemeClr val="accent5"/>
                </a:solidFill>
              </a:rPr>
              <a:t>password_hash</a:t>
            </a:r>
            <a:r>
              <a:rPr lang="en-IN" sz="1600" dirty="0">
                <a:solidFill>
                  <a:schemeClr val="accent5"/>
                </a:solidFill>
              </a:rPr>
              <a:t>('sha512') }}"</a:t>
            </a:r>
          </a:p>
          <a:p>
            <a:pPr>
              <a:lnSpc>
                <a:spcPct val="90000"/>
              </a:lnSpc>
              <a:spcBef>
                <a:spcPts val="1000"/>
              </a:spcBef>
            </a:pPr>
            <a:r>
              <a:rPr lang="en-IN" sz="1600" dirty="0">
                <a:solidFill>
                  <a:schemeClr val="accent5"/>
                </a:solidFill>
              </a:rPr>
              <a:t>      tags:</a:t>
            </a:r>
          </a:p>
          <a:p>
            <a:pPr>
              <a:lnSpc>
                <a:spcPct val="90000"/>
              </a:lnSpc>
              <a:spcBef>
                <a:spcPts val="1000"/>
              </a:spcBef>
            </a:pPr>
            <a:r>
              <a:rPr lang="en-IN" sz="1600" dirty="0">
                <a:solidFill>
                  <a:schemeClr val="accent5"/>
                </a:solidFill>
              </a:rPr>
              <a:t>        - </a:t>
            </a:r>
            <a:r>
              <a:rPr lang="en-IN" sz="1600" dirty="0" err="1">
                <a:solidFill>
                  <a:schemeClr val="accent5"/>
                </a:solidFill>
              </a:rPr>
              <a:t>create_user</a:t>
            </a:r>
            <a:r>
              <a:rPr lang="en-IN" sz="1600" dirty="0">
                <a:solidFill>
                  <a:schemeClr val="accent5"/>
                </a:solidFill>
              </a:rPr>
              <a:t> </a:t>
            </a:r>
          </a:p>
          <a:p>
            <a:pPr>
              <a:lnSpc>
                <a:spcPct val="90000"/>
              </a:lnSpc>
              <a:spcBef>
                <a:spcPts val="1000"/>
              </a:spcBef>
            </a:pPr>
            <a:r>
              <a:rPr lang="en-IN" sz="1600" dirty="0">
                <a:solidFill>
                  <a:schemeClr val="accent5"/>
                </a:solidFill>
              </a:rPr>
              <a:t>- name: Add </a:t>
            </a:r>
            <a:r>
              <a:rPr lang="en-IN" sz="1600" dirty="0" err="1">
                <a:solidFill>
                  <a:schemeClr val="accent5"/>
                </a:solidFill>
              </a:rPr>
              <a:t>ssh</a:t>
            </a:r>
            <a:r>
              <a:rPr lang="en-IN" sz="1600" dirty="0">
                <a:solidFill>
                  <a:schemeClr val="accent5"/>
                </a:solidFill>
              </a:rPr>
              <a:t> key</a:t>
            </a:r>
          </a:p>
          <a:p>
            <a:pPr>
              <a:lnSpc>
                <a:spcPct val="90000"/>
              </a:lnSpc>
              <a:spcBef>
                <a:spcPts val="1000"/>
              </a:spcBef>
            </a:pPr>
            <a:r>
              <a:rPr lang="en-IN" sz="1600" dirty="0">
                <a:solidFill>
                  <a:schemeClr val="accent5"/>
                </a:solidFill>
              </a:rPr>
              <a:t>      </a:t>
            </a:r>
            <a:r>
              <a:rPr lang="en-IN" sz="1600" dirty="0" err="1">
                <a:solidFill>
                  <a:schemeClr val="accent5"/>
                </a:solidFill>
              </a:rPr>
              <a:t>authorized_key</a:t>
            </a:r>
            <a:r>
              <a:rPr lang="en-IN" sz="1600" dirty="0">
                <a:solidFill>
                  <a:schemeClr val="accent5"/>
                </a:solidFill>
              </a:rPr>
              <a:t>:</a:t>
            </a:r>
          </a:p>
          <a:p>
            <a:pPr>
              <a:lnSpc>
                <a:spcPct val="90000"/>
              </a:lnSpc>
              <a:spcBef>
                <a:spcPts val="1000"/>
              </a:spcBef>
            </a:pPr>
            <a:r>
              <a:rPr lang="en-IN" sz="1600" dirty="0">
                <a:solidFill>
                  <a:schemeClr val="accent5"/>
                </a:solidFill>
              </a:rPr>
              <a:t>        user: "{{username}}"</a:t>
            </a:r>
          </a:p>
          <a:p>
            <a:pPr>
              <a:lnSpc>
                <a:spcPct val="90000"/>
              </a:lnSpc>
              <a:spcBef>
                <a:spcPts val="1000"/>
              </a:spcBef>
            </a:pPr>
            <a:r>
              <a:rPr lang="en-IN" sz="1600" dirty="0">
                <a:solidFill>
                  <a:schemeClr val="accent5"/>
                </a:solidFill>
              </a:rPr>
              <a:t>        key: "{{lookup('file', '</a:t>
            </a:r>
            <a:r>
              <a:rPr lang="en-IN" sz="1600" dirty="0" err="1">
                <a:solidFill>
                  <a:schemeClr val="accent5"/>
                </a:solidFill>
              </a:rPr>
              <a:t>file_path</a:t>
            </a:r>
            <a:r>
              <a:rPr lang="en-IN" sz="1600" dirty="0">
                <a:solidFill>
                  <a:schemeClr val="accent5"/>
                </a:solidFill>
              </a:rPr>
              <a:t>')}}"</a:t>
            </a:r>
          </a:p>
          <a:p>
            <a:pPr>
              <a:lnSpc>
                <a:spcPct val="90000"/>
              </a:lnSpc>
              <a:spcBef>
                <a:spcPts val="1000"/>
              </a:spcBef>
            </a:pPr>
            <a:r>
              <a:rPr lang="en-IN" sz="1600" dirty="0">
                <a:solidFill>
                  <a:schemeClr val="accent5"/>
                </a:solidFill>
              </a:rPr>
              <a:t>        exclusive: yes</a:t>
            </a:r>
          </a:p>
          <a:p>
            <a:pPr>
              <a:lnSpc>
                <a:spcPct val="90000"/>
              </a:lnSpc>
              <a:spcBef>
                <a:spcPts val="1000"/>
              </a:spcBef>
            </a:pPr>
            <a:r>
              <a:rPr lang="en-IN" sz="1600" dirty="0">
                <a:solidFill>
                  <a:schemeClr val="accent5"/>
                </a:solidFill>
              </a:rPr>
              <a:t>      tags:</a:t>
            </a:r>
          </a:p>
          <a:p>
            <a:pPr>
              <a:lnSpc>
                <a:spcPct val="90000"/>
              </a:lnSpc>
              <a:spcBef>
                <a:spcPts val="1000"/>
              </a:spcBef>
            </a:pPr>
            <a:r>
              <a:rPr lang="en-IN" sz="1600" dirty="0">
                <a:solidFill>
                  <a:schemeClr val="accent5"/>
                </a:solidFill>
              </a:rPr>
              <a:t>        - </a:t>
            </a:r>
            <a:r>
              <a:rPr lang="en-IN" sz="1600" dirty="0" err="1">
                <a:solidFill>
                  <a:schemeClr val="accent5"/>
                </a:solidFill>
              </a:rPr>
              <a:t>add_ssh_key</a:t>
            </a:r>
            <a:endParaRPr lang="en-IN" sz="1600" dirty="0">
              <a:solidFill>
                <a:schemeClr val="accent5"/>
              </a:solidFill>
            </a:endParaRPr>
          </a:p>
          <a:p>
            <a:pPr>
              <a:lnSpc>
                <a:spcPct val="90000"/>
              </a:lnSpc>
              <a:spcBef>
                <a:spcPts val="1000"/>
              </a:spcBef>
            </a:pPr>
            <a:r>
              <a:rPr lang="en-IN" sz="1600" dirty="0">
                <a:solidFill>
                  <a:srgbClr val="00B050"/>
                </a:solidFill>
              </a:rPr>
              <a:t>ansible-playbook my-</a:t>
            </a:r>
            <a:r>
              <a:rPr lang="en-IN" sz="1600" dirty="0" err="1">
                <a:solidFill>
                  <a:srgbClr val="00B050"/>
                </a:solidFill>
              </a:rPr>
              <a:t>tag.yaml</a:t>
            </a:r>
            <a:endParaRPr lang="en-IN" sz="1600" dirty="0">
              <a:solidFill>
                <a:srgbClr val="00B050"/>
              </a:solidFill>
            </a:endParaRPr>
          </a:p>
          <a:p>
            <a:pPr>
              <a:lnSpc>
                <a:spcPct val="90000"/>
              </a:lnSpc>
              <a:spcBef>
                <a:spcPts val="1000"/>
              </a:spcBef>
            </a:pPr>
            <a:r>
              <a:rPr lang="en-IN" sz="1600" dirty="0">
                <a:solidFill>
                  <a:srgbClr val="00B050"/>
                </a:solidFill>
              </a:rPr>
              <a:t>ansible-playbook my-</a:t>
            </a:r>
            <a:r>
              <a:rPr lang="en-IN" sz="1600" dirty="0" err="1">
                <a:solidFill>
                  <a:srgbClr val="00B050"/>
                </a:solidFill>
              </a:rPr>
              <a:t>tag.yaml</a:t>
            </a:r>
            <a:r>
              <a:rPr lang="en-IN" sz="1600" dirty="0">
                <a:solidFill>
                  <a:srgbClr val="00B050"/>
                </a:solidFill>
              </a:rPr>
              <a:t> --tags=</a:t>
            </a:r>
            <a:r>
              <a:rPr lang="en-IN" sz="1600" dirty="0" err="1">
                <a:solidFill>
                  <a:srgbClr val="00B050"/>
                </a:solidFill>
              </a:rPr>
              <a:t>create_user</a:t>
            </a:r>
            <a:endParaRPr lang="en-IN" sz="1600" dirty="0">
              <a:solidFill>
                <a:srgbClr val="00B050"/>
              </a:solidFill>
            </a:endParaRPr>
          </a:p>
          <a:p>
            <a:pPr>
              <a:lnSpc>
                <a:spcPct val="90000"/>
              </a:lnSpc>
              <a:spcBef>
                <a:spcPts val="1000"/>
              </a:spcBef>
            </a:pPr>
            <a:r>
              <a:rPr lang="en-IN" sz="1600" dirty="0">
                <a:solidFill>
                  <a:srgbClr val="00B050"/>
                </a:solidFill>
              </a:rPr>
              <a:t>ansible-playbook my-</a:t>
            </a:r>
            <a:r>
              <a:rPr lang="en-IN" sz="1600" dirty="0" err="1">
                <a:solidFill>
                  <a:srgbClr val="00B050"/>
                </a:solidFill>
              </a:rPr>
              <a:t>tag.yaml</a:t>
            </a:r>
            <a:r>
              <a:rPr lang="en-IN" sz="1600" dirty="0">
                <a:solidFill>
                  <a:srgbClr val="00B050"/>
                </a:solidFill>
              </a:rPr>
              <a:t> --skip-tags=</a:t>
            </a:r>
            <a:r>
              <a:rPr lang="en-IN" sz="1600" dirty="0" err="1">
                <a:solidFill>
                  <a:srgbClr val="00B050"/>
                </a:solidFill>
              </a:rPr>
              <a:t>delete_user,add_ssh_key</a:t>
            </a:r>
            <a:endParaRPr lang="en-IN" sz="1600" dirty="0">
              <a:solidFill>
                <a:srgbClr val="00B050"/>
              </a:solidFill>
            </a:endParaRPr>
          </a:p>
        </p:txBody>
      </p:sp>
    </p:spTree>
    <p:extLst>
      <p:ext uri="{BB962C8B-B14F-4D97-AF65-F5344CB8AC3E}">
        <p14:creationId xmlns:p14="http://schemas.microsoft.com/office/powerpoint/2010/main" val="702012420"/>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81D54F2-EE83-4C91-BC2F-F9DA64B08008}"/>
              </a:ext>
            </a:extLst>
          </p:cNvPr>
          <p:cNvSpPr>
            <a:spLocks noGrp="1"/>
          </p:cNvSpPr>
          <p:nvPr>
            <p:ph idx="1"/>
          </p:nvPr>
        </p:nvSpPr>
        <p:spPr>
          <a:xfrm>
            <a:off x="838200" y="322729"/>
            <a:ext cx="10515600" cy="5854234"/>
          </a:xfrm>
        </p:spPr>
        <p:txBody>
          <a:bodyPr/>
          <a:lstStyle/>
          <a:p>
            <a:pPr marL="0" indent="0">
              <a:buNone/>
            </a:pPr>
            <a:r>
              <a:rPr lang="en-US" sz="2900" dirty="0">
                <a:solidFill>
                  <a:schemeClr val="accent2"/>
                </a:solidFill>
              </a:rPr>
              <a:t>Roles:</a:t>
            </a:r>
          </a:p>
          <a:p>
            <a:pPr>
              <a:buFont typeface="Wingdings" panose="05000000000000000000" pitchFamily="2" charset="2"/>
              <a:buChar char="q"/>
            </a:pPr>
            <a:r>
              <a:rPr lang="en-US" dirty="0"/>
              <a:t>We can use two techniques for reusing a set of tasks include and roles</a:t>
            </a:r>
          </a:p>
          <a:p>
            <a:pPr>
              <a:buFont typeface="Wingdings" panose="05000000000000000000" pitchFamily="2" charset="2"/>
              <a:buChar char="q"/>
            </a:pPr>
            <a:r>
              <a:rPr lang="en-US" dirty="0"/>
              <a:t>Roles are good for organizing tasks and encapsulating data need to accomplish those tasks</a:t>
            </a:r>
          </a:p>
          <a:p>
            <a:pPr marL="0" indent="0">
              <a:buNone/>
            </a:pPr>
            <a:endParaRPr lang="en-US" dirty="0"/>
          </a:p>
          <a:p>
            <a:pPr marL="0" indent="0">
              <a:buNone/>
            </a:pPr>
            <a:r>
              <a:rPr lang="en-US" sz="1800" b="1" i="0" u="none" strike="noStrike" kern="1200" dirty="0">
                <a:solidFill>
                  <a:srgbClr val="FFFFFF"/>
                </a:solidFill>
                <a:effectLst/>
                <a:latin typeface="Calibri" panose="020F0502020204030204" pitchFamily="34" charset="0"/>
              </a:rPr>
              <a:t>Ansible Roles</a:t>
            </a:r>
            <a:endParaRPr lang="en-US" dirty="0"/>
          </a:p>
          <a:p>
            <a:pPr>
              <a:buFont typeface="Wingdings" panose="05000000000000000000" pitchFamily="2" charset="2"/>
              <a:buChar char="q"/>
            </a:pPr>
            <a:r>
              <a:rPr lang="en-US" dirty="0"/>
              <a:t>We can organize playbooks into directory structure called roles</a:t>
            </a:r>
          </a:p>
          <a:p>
            <a:pPr>
              <a:buFont typeface="Wingdings" panose="05000000000000000000" pitchFamily="2" charset="2"/>
              <a:buChar char="q"/>
            </a:pPr>
            <a:r>
              <a:rPr lang="en-US" dirty="0"/>
              <a:t>Adding more and more functionality to the playbooks will make it difficult to maintain in a single file</a:t>
            </a:r>
            <a:endParaRPr lang="en-IN" dirty="0"/>
          </a:p>
        </p:txBody>
      </p:sp>
      <p:graphicFrame>
        <p:nvGraphicFramePr>
          <p:cNvPr id="6" name="Table 6">
            <a:extLst>
              <a:ext uri="{FF2B5EF4-FFF2-40B4-BE49-F238E27FC236}">
                <a16:creationId xmlns:a16="http://schemas.microsoft.com/office/drawing/2014/main" id="{8971297F-F517-415D-AB9D-AD57E4B4879D}"/>
              </a:ext>
            </a:extLst>
          </p:cNvPr>
          <p:cNvGraphicFramePr>
            <a:graphicFrameLocks noGrp="1"/>
          </p:cNvGraphicFramePr>
          <p:nvPr>
            <p:extLst>
              <p:ext uri="{D42A27DB-BD31-4B8C-83A1-F6EECF244321}">
                <p14:modId xmlns:p14="http://schemas.microsoft.com/office/powerpoint/2010/main" val="3398188703"/>
              </p:ext>
            </p:extLst>
          </p:nvPr>
        </p:nvGraphicFramePr>
        <p:xfrm>
          <a:off x="4560047" y="2304826"/>
          <a:ext cx="1661459" cy="370840"/>
        </p:xfrm>
        <a:graphic>
          <a:graphicData uri="http://schemas.openxmlformats.org/drawingml/2006/table">
            <a:tbl>
              <a:tblPr firstRow="1" bandRow="1">
                <a:tableStyleId>{5C22544A-7EE6-4342-B048-85BDC9FD1C3A}</a:tableStyleId>
              </a:tblPr>
              <a:tblGrid>
                <a:gridCol w="1661459">
                  <a:extLst>
                    <a:ext uri="{9D8B030D-6E8A-4147-A177-3AD203B41FA5}">
                      <a16:colId xmlns:a16="http://schemas.microsoft.com/office/drawing/2014/main" val="2313643013"/>
                    </a:ext>
                  </a:extLst>
                </a:gridCol>
              </a:tblGrid>
              <a:tr h="370840">
                <a:tc>
                  <a:txBody>
                    <a:bodyPr/>
                    <a:lstStyle/>
                    <a:p>
                      <a:r>
                        <a:rPr lang="en-US" dirty="0"/>
                        <a:t>Ansible Roles</a:t>
                      </a:r>
                      <a:endParaRPr lang="en-IN" dirty="0"/>
                    </a:p>
                  </a:txBody>
                  <a:tcPr/>
                </a:tc>
                <a:extLst>
                  <a:ext uri="{0D108BD9-81ED-4DB2-BD59-A6C34878D82A}">
                    <a16:rowId xmlns:a16="http://schemas.microsoft.com/office/drawing/2014/main" val="4225078961"/>
                  </a:ext>
                </a:extLst>
              </a:tr>
            </a:tbl>
          </a:graphicData>
        </a:graphic>
      </p:graphicFrame>
      <p:graphicFrame>
        <p:nvGraphicFramePr>
          <p:cNvPr id="7" name="Table 7">
            <a:extLst>
              <a:ext uri="{FF2B5EF4-FFF2-40B4-BE49-F238E27FC236}">
                <a16:creationId xmlns:a16="http://schemas.microsoft.com/office/drawing/2014/main" id="{81983170-9FB9-4F12-8898-EE5B5F9DB875}"/>
              </a:ext>
            </a:extLst>
          </p:cNvPr>
          <p:cNvGraphicFramePr>
            <a:graphicFrameLocks noGrp="1"/>
          </p:cNvGraphicFramePr>
          <p:nvPr>
            <p:extLst>
              <p:ext uri="{D42A27DB-BD31-4B8C-83A1-F6EECF244321}">
                <p14:modId xmlns:p14="http://schemas.microsoft.com/office/powerpoint/2010/main" val="3657337571"/>
              </p:ext>
            </p:extLst>
          </p:nvPr>
        </p:nvGraphicFramePr>
        <p:xfrm>
          <a:off x="1018988" y="3064426"/>
          <a:ext cx="989106" cy="370840"/>
        </p:xfrm>
        <a:graphic>
          <a:graphicData uri="http://schemas.openxmlformats.org/drawingml/2006/table">
            <a:tbl>
              <a:tblPr firstRow="1" bandRow="1">
                <a:tableStyleId>{5C22544A-7EE6-4342-B048-85BDC9FD1C3A}</a:tableStyleId>
              </a:tblPr>
              <a:tblGrid>
                <a:gridCol w="989106">
                  <a:extLst>
                    <a:ext uri="{9D8B030D-6E8A-4147-A177-3AD203B41FA5}">
                      <a16:colId xmlns:a16="http://schemas.microsoft.com/office/drawing/2014/main" val="58341221"/>
                    </a:ext>
                  </a:extLst>
                </a:gridCol>
              </a:tblGrid>
              <a:tr h="370840">
                <a:tc>
                  <a:txBody>
                    <a:bodyPr/>
                    <a:lstStyle/>
                    <a:p>
                      <a:r>
                        <a:rPr lang="en-US" dirty="0"/>
                        <a:t>Default</a:t>
                      </a:r>
                      <a:endParaRPr lang="en-IN" dirty="0"/>
                    </a:p>
                  </a:txBody>
                  <a:tcPr/>
                </a:tc>
                <a:extLst>
                  <a:ext uri="{0D108BD9-81ED-4DB2-BD59-A6C34878D82A}">
                    <a16:rowId xmlns:a16="http://schemas.microsoft.com/office/drawing/2014/main" val="1570719238"/>
                  </a:ext>
                </a:extLst>
              </a:tr>
            </a:tbl>
          </a:graphicData>
        </a:graphic>
      </p:graphicFrame>
      <p:graphicFrame>
        <p:nvGraphicFramePr>
          <p:cNvPr id="8" name="Table 7">
            <a:extLst>
              <a:ext uri="{FF2B5EF4-FFF2-40B4-BE49-F238E27FC236}">
                <a16:creationId xmlns:a16="http://schemas.microsoft.com/office/drawing/2014/main" id="{FB76EA59-1A46-4839-8912-BB55EE606A09}"/>
              </a:ext>
            </a:extLst>
          </p:cNvPr>
          <p:cNvGraphicFramePr>
            <a:graphicFrameLocks noGrp="1"/>
          </p:cNvGraphicFramePr>
          <p:nvPr>
            <p:extLst>
              <p:ext uri="{D42A27DB-BD31-4B8C-83A1-F6EECF244321}">
                <p14:modId xmlns:p14="http://schemas.microsoft.com/office/powerpoint/2010/main" val="2385172723"/>
              </p:ext>
            </p:extLst>
          </p:nvPr>
        </p:nvGraphicFramePr>
        <p:xfrm>
          <a:off x="2394697" y="3089677"/>
          <a:ext cx="832970" cy="370840"/>
        </p:xfrm>
        <a:graphic>
          <a:graphicData uri="http://schemas.openxmlformats.org/drawingml/2006/table">
            <a:tbl>
              <a:tblPr firstRow="1" bandRow="1">
                <a:tableStyleId>{5C22544A-7EE6-4342-B048-85BDC9FD1C3A}</a:tableStyleId>
              </a:tblPr>
              <a:tblGrid>
                <a:gridCol w="832970">
                  <a:extLst>
                    <a:ext uri="{9D8B030D-6E8A-4147-A177-3AD203B41FA5}">
                      <a16:colId xmlns:a16="http://schemas.microsoft.com/office/drawing/2014/main" val="58341221"/>
                    </a:ext>
                  </a:extLst>
                </a:gridCol>
              </a:tblGrid>
              <a:tr h="370840">
                <a:tc>
                  <a:txBody>
                    <a:bodyPr/>
                    <a:lstStyle/>
                    <a:p>
                      <a:r>
                        <a:rPr lang="en-US" dirty="0"/>
                        <a:t>Files</a:t>
                      </a:r>
                      <a:endParaRPr lang="en-IN" dirty="0"/>
                    </a:p>
                  </a:txBody>
                  <a:tcPr/>
                </a:tc>
                <a:extLst>
                  <a:ext uri="{0D108BD9-81ED-4DB2-BD59-A6C34878D82A}">
                    <a16:rowId xmlns:a16="http://schemas.microsoft.com/office/drawing/2014/main" val="1570719238"/>
                  </a:ext>
                </a:extLst>
              </a:tr>
            </a:tbl>
          </a:graphicData>
        </a:graphic>
      </p:graphicFrame>
      <p:graphicFrame>
        <p:nvGraphicFramePr>
          <p:cNvPr id="9" name="Table 7">
            <a:extLst>
              <a:ext uri="{FF2B5EF4-FFF2-40B4-BE49-F238E27FC236}">
                <a16:creationId xmlns:a16="http://schemas.microsoft.com/office/drawing/2014/main" id="{EA2E02C0-0B04-495E-A888-31F8AE97F69E}"/>
              </a:ext>
            </a:extLst>
          </p:cNvPr>
          <p:cNvGraphicFramePr>
            <a:graphicFrameLocks noGrp="1"/>
          </p:cNvGraphicFramePr>
          <p:nvPr>
            <p:extLst>
              <p:ext uri="{D42A27DB-BD31-4B8C-83A1-F6EECF244321}">
                <p14:modId xmlns:p14="http://schemas.microsoft.com/office/powerpoint/2010/main" val="935985054"/>
              </p:ext>
            </p:extLst>
          </p:nvPr>
        </p:nvGraphicFramePr>
        <p:xfrm>
          <a:off x="3614270" y="3089677"/>
          <a:ext cx="1057833" cy="370840"/>
        </p:xfrm>
        <a:graphic>
          <a:graphicData uri="http://schemas.openxmlformats.org/drawingml/2006/table">
            <a:tbl>
              <a:tblPr firstRow="1" bandRow="1">
                <a:tableStyleId>{5C22544A-7EE6-4342-B048-85BDC9FD1C3A}</a:tableStyleId>
              </a:tblPr>
              <a:tblGrid>
                <a:gridCol w="1057833">
                  <a:extLst>
                    <a:ext uri="{9D8B030D-6E8A-4147-A177-3AD203B41FA5}">
                      <a16:colId xmlns:a16="http://schemas.microsoft.com/office/drawing/2014/main" val="58341221"/>
                    </a:ext>
                  </a:extLst>
                </a:gridCol>
              </a:tblGrid>
              <a:tr h="370840">
                <a:tc>
                  <a:txBody>
                    <a:bodyPr/>
                    <a:lstStyle/>
                    <a:p>
                      <a:r>
                        <a:rPr lang="en-US" dirty="0"/>
                        <a:t>Handlers</a:t>
                      </a:r>
                      <a:endParaRPr lang="en-IN" dirty="0"/>
                    </a:p>
                  </a:txBody>
                  <a:tcPr/>
                </a:tc>
                <a:extLst>
                  <a:ext uri="{0D108BD9-81ED-4DB2-BD59-A6C34878D82A}">
                    <a16:rowId xmlns:a16="http://schemas.microsoft.com/office/drawing/2014/main" val="1570719238"/>
                  </a:ext>
                </a:extLst>
              </a:tr>
            </a:tbl>
          </a:graphicData>
        </a:graphic>
      </p:graphicFrame>
      <p:graphicFrame>
        <p:nvGraphicFramePr>
          <p:cNvPr id="10" name="Table 7">
            <a:extLst>
              <a:ext uri="{FF2B5EF4-FFF2-40B4-BE49-F238E27FC236}">
                <a16:creationId xmlns:a16="http://schemas.microsoft.com/office/drawing/2014/main" id="{2BD9AE40-70BC-4D1D-AECB-996EA38DD8DF}"/>
              </a:ext>
            </a:extLst>
          </p:cNvPr>
          <p:cNvGraphicFramePr>
            <a:graphicFrameLocks noGrp="1"/>
          </p:cNvGraphicFramePr>
          <p:nvPr>
            <p:extLst>
              <p:ext uri="{D42A27DB-BD31-4B8C-83A1-F6EECF244321}">
                <p14:modId xmlns:p14="http://schemas.microsoft.com/office/powerpoint/2010/main" val="3280377744"/>
              </p:ext>
            </p:extLst>
          </p:nvPr>
        </p:nvGraphicFramePr>
        <p:xfrm>
          <a:off x="5164418" y="3089677"/>
          <a:ext cx="832970" cy="370840"/>
        </p:xfrm>
        <a:graphic>
          <a:graphicData uri="http://schemas.openxmlformats.org/drawingml/2006/table">
            <a:tbl>
              <a:tblPr firstRow="1" bandRow="1">
                <a:tableStyleId>{5C22544A-7EE6-4342-B048-85BDC9FD1C3A}</a:tableStyleId>
              </a:tblPr>
              <a:tblGrid>
                <a:gridCol w="832970">
                  <a:extLst>
                    <a:ext uri="{9D8B030D-6E8A-4147-A177-3AD203B41FA5}">
                      <a16:colId xmlns:a16="http://schemas.microsoft.com/office/drawing/2014/main" val="58341221"/>
                    </a:ext>
                  </a:extLst>
                </a:gridCol>
              </a:tblGrid>
              <a:tr h="370840">
                <a:tc>
                  <a:txBody>
                    <a:bodyPr/>
                    <a:lstStyle/>
                    <a:p>
                      <a:r>
                        <a:rPr lang="en-US" dirty="0"/>
                        <a:t>Meta</a:t>
                      </a:r>
                      <a:endParaRPr lang="en-IN" dirty="0"/>
                    </a:p>
                  </a:txBody>
                  <a:tcPr/>
                </a:tc>
                <a:extLst>
                  <a:ext uri="{0D108BD9-81ED-4DB2-BD59-A6C34878D82A}">
                    <a16:rowId xmlns:a16="http://schemas.microsoft.com/office/drawing/2014/main" val="1570719238"/>
                  </a:ext>
                </a:extLst>
              </a:tr>
            </a:tbl>
          </a:graphicData>
        </a:graphic>
      </p:graphicFrame>
      <p:graphicFrame>
        <p:nvGraphicFramePr>
          <p:cNvPr id="11" name="Table 7">
            <a:extLst>
              <a:ext uri="{FF2B5EF4-FFF2-40B4-BE49-F238E27FC236}">
                <a16:creationId xmlns:a16="http://schemas.microsoft.com/office/drawing/2014/main" id="{10DC0078-3EDF-4545-B62A-7C2E7C92A006}"/>
              </a:ext>
            </a:extLst>
          </p:cNvPr>
          <p:cNvGraphicFramePr>
            <a:graphicFrameLocks noGrp="1"/>
          </p:cNvGraphicFramePr>
          <p:nvPr>
            <p:extLst>
              <p:ext uri="{D42A27DB-BD31-4B8C-83A1-F6EECF244321}">
                <p14:modId xmlns:p14="http://schemas.microsoft.com/office/powerpoint/2010/main" val="2021977949"/>
              </p:ext>
            </p:extLst>
          </p:nvPr>
        </p:nvGraphicFramePr>
        <p:xfrm>
          <a:off x="6365499" y="3095495"/>
          <a:ext cx="1182783" cy="370840"/>
        </p:xfrm>
        <a:graphic>
          <a:graphicData uri="http://schemas.openxmlformats.org/drawingml/2006/table">
            <a:tbl>
              <a:tblPr firstRow="1" bandRow="1">
                <a:tableStyleId>{5C22544A-7EE6-4342-B048-85BDC9FD1C3A}</a:tableStyleId>
              </a:tblPr>
              <a:tblGrid>
                <a:gridCol w="1182783">
                  <a:extLst>
                    <a:ext uri="{9D8B030D-6E8A-4147-A177-3AD203B41FA5}">
                      <a16:colId xmlns:a16="http://schemas.microsoft.com/office/drawing/2014/main" val="58341221"/>
                    </a:ext>
                  </a:extLst>
                </a:gridCol>
              </a:tblGrid>
              <a:tr h="370840">
                <a:tc>
                  <a:txBody>
                    <a:bodyPr/>
                    <a:lstStyle/>
                    <a:p>
                      <a:r>
                        <a:rPr lang="en-US" dirty="0"/>
                        <a:t>Templates</a:t>
                      </a:r>
                      <a:endParaRPr lang="en-IN" dirty="0"/>
                    </a:p>
                  </a:txBody>
                  <a:tcPr/>
                </a:tc>
                <a:extLst>
                  <a:ext uri="{0D108BD9-81ED-4DB2-BD59-A6C34878D82A}">
                    <a16:rowId xmlns:a16="http://schemas.microsoft.com/office/drawing/2014/main" val="1570719238"/>
                  </a:ext>
                </a:extLst>
              </a:tr>
            </a:tbl>
          </a:graphicData>
        </a:graphic>
      </p:graphicFrame>
      <p:graphicFrame>
        <p:nvGraphicFramePr>
          <p:cNvPr id="12" name="Table 12">
            <a:extLst>
              <a:ext uri="{FF2B5EF4-FFF2-40B4-BE49-F238E27FC236}">
                <a16:creationId xmlns:a16="http://schemas.microsoft.com/office/drawing/2014/main" id="{76F39DD1-E7C1-4D1D-9451-05C2D035CD4F}"/>
              </a:ext>
            </a:extLst>
          </p:cNvPr>
          <p:cNvGraphicFramePr>
            <a:graphicFrameLocks noGrp="1"/>
          </p:cNvGraphicFramePr>
          <p:nvPr>
            <p:extLst>
              <p:ext uri="{D42A27DB-BD31-4B8C-83A1-F6EECF244321}">
                <p14:modId xmlns:p14="http://schemas.microsoft.com/office/powerpoint/2010/main" val="4247552350"/>
              </p:ext>
            </p:extLst>
          </p:nvPr>
        </p:nvGraphicFramePr>
        <p:xfrm>
          <a:off x="7916393" y="3058160"/>
          <a:ext cx="908424" cy="370840"/>
        </p:xfrm>
        <a:graphic>
          <a:graphicData uri="http://schemas.openxmlformats.org/drawingml/2006/table">
            <a:tbl>
              <a:tblPr firstRow="1" bandRow="1">
                <a:tableStyleId>{5C22544A-7EE6-4342-B048-85BDC9FD1C3A}</a:tableStyleId>
              </a:tblPr>
              <a:tblGrid>
                <a:gridCol w="908424">
                  <a:extLst>
                    <a:ext uri="{9D8B030D-6E8A-4147-A177-3AD203B41FA5}">
                      <a16:colId xmlns:a16="http://schemas.microsoft.com/office/drawing/2014/main" val="48722206"/>
                    </a:ext>
                  </a:extLst>
                </a:gridCol>
              </a:tblGrid>
              <a:tr h="370840">
                <a:tc>
                  <a:txBody>
                    <a:bodyPr/>
                    <a:lstStyle/>
                    <a:p>
                      <a:r>
                        <a:rPr lang="en-US" dirty="0"/>
                        <a:t>Tasks</a:t>
                      </a:r>
                      <a:endParaRPr lang="en-IN" dirty="0"/>
                    </a:p>
                  </a:txBody>
                  <a:tcPr/>
                </a:tc>
                <a:extLst>
                  <a:ext uri="{0D108BD9-81ED-4DB2-BD59-A6C34878D82A}">
                    <a16:rowId xmlns:a16="http://schemas.microsoft.com/office/drawing/2014/main" val="3502928393"/>
                  </a:ext>
                </a:extLst>
              </a:tr>
            </a:tbl>
          </a:graphicData>
        </a:graphic>
      </p:graphicFrame>
      <p:graphicFrame>
        <p:nvGraphicFramePr>
          <p:cNvPr id="13" name="Table 12">
            <a:extLst>
              <a:ext uri="{FF2B5EF4-FFF2-40B4-BE49-F238E27FC236}">
                <a16:creationId xmlns:a16="http://schemas.microsoft.com/office/drawing/2014/main" id="{DA887E4E-29AE-4E05-B035-B8ECBF61FA38}"/>
              </a:ext>
            </a:extLst>
          </p:cNvPr>
          <p:cNvGraphicFramePr>
            <a:graphicFrameLocks noGrp="1"/>
          </p:cNvGraphicFramePr>
          <p:nvPr>
            <p:extLst>
              <p:ext uri="{D42A27DB-BD31-4B8C-83A1-F6EECF244321}">
                <p14:modId xmlns:p14="http://schemas.microsoft.com/office/powerpoint/2010/main" val="825796118"/>
              </p:ext>
            </p:extLst>
          </p:nvPr>
        </p:nvGraphicFramePr>
        <p:xfrm>
          <a:off x="9135220" y="3096998"/>
          <a:ext cx="908424" cy="370840"/>
        </p:xfrm>
        <a:graphic>
          <a:graphicData uri="http://schemas.openxmlformats.org/drawingml/2006/table">
            <a:tbl>
              <a:tblPr firstRow="1" bandRow="1">
                <a:tableStyleId>{5C22544A-7EE6-4342-B048-85BDC9FD1C3A}</a:tableStyleId>
              </a:tblPr>
              <a:tblGrid>
                <a:gridCol w="908424">
                  <a:extLst>
                    <a:ext uri="{9D8B030D-6E8A-4147-A177-3AD203B41FA5}">
                      <a16:colId xmlns:a16="http://schemas.microsoft.com/office/drawing/2014/main" val="48722206"/>
                    </a:ext>
                  </a:extLst>
                </a:gridCol>
              </a:tblGrid>
              <a:tr h="370840">
                <a:tc>
                  <a:txBody>
                    <a:bodyPr/>
                    <a:lstStyle/>
                    <a:p>
                      <a:r>
                        <a:rPr lang="en-US" dirty="0"/>
                        <a:t>Vars</a:t>
                      </a:r>
                      <a:endParaRPr lang="en-IN" dirty="0"/>
                    </a:p>
                  </a:txBody>
                  <a:tcPr/>
                </a:tc>
                <a:extLst>
                  <a:ext uri="{0D108BD9-81ED-4DB2-BD59-A6C34878D82A}">
                    <a16:rowId xmlns:a16="http://schemas.microsoft.com/office/drawing/2014/main" val="3502928393"/>
                  </a:ext>
                </a:extLst>
              </a:tr>
            </a:tbl>
          </a:graphicData>
        </a:graphic>
      </p:graphicFrame>
      <p:cxnSp>
        <p:nvCxnSpPr>
          <p:cNvPr id="15" name="Straight Arrow Connector 14">
            <a:extLst>
              <a:ext uri="{FF2B5EF4-FFF2-40B4-BE49-F238E27FC236}">
                <a16:creationId xmlns:a16="http://schemas.microsoft.com/office/drawing/2014/main" id="{42DA0D8F-75E7-47D7-8EBE-DF7BC3ADAC0E}"/>
              </a:ext>
            </a:extLst>
          </p:cNvPr>
          <p:cNvCxnSpPr>
            <a:cxnSpLocks/>
          </p:cNvCxnSpPr>
          <p:nvPr/>
        </p:nvCxnSpPr>
        <p:spPr>
          <a:xfrm flipH="1">
            <a:off x="2008095" y="2675666"/>
            <a:ext cx="2551952" cy="3824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1BE7102-2130-45BA-9833-C034FA2465CA}"/>
              </a:ext>
            </a:extLst>
          </p:cNvPr>
          <p:cNvCxnSpPr>
            <a:cxnSpLocks/>
          </p:cNvCxnSpPr>
          <p:nvPr/>
        </p:nvCxnSpPr>
        <p:spPr>
          <a:xfrm flipH="1">
            <a:off x="3227667" y="2675666"/>
            <a:ext cx="1547713" cy="3824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9E9E248-C79C-4014-A71D-FABBE9BD1965}"/>
              </a:ext>
            </a:extLst>
          </p:cNvPr>
          <p:cNvCxnSpPr>
            <a:cxnSpLocks/>
          </p:cNvCxnSpPr>
          <p:nvPr/>
        </p:nvCxnSpPr>
        <p:spPr>
          <a:xfrm flipH="1">
            <a:off x="4437529" y="2644149"/>
            <a:ext cx="433667" cy="4140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B00068F-8E0A-460B-B459-6EA3A246091D}"/>
              </a:ext>
            </a:extLst>
          </p:cNvPr>
          <p:cNvCxnSpPr>
            <a:cxnSpLocks/>
          </p:cNvCxnSpPr>
          <p:nvPr/>
        </p:nvCxnSpPr>
        <p:spPr>
          <a:xfrm>
            <a:off x="5264892" y="2675666"/>
            <a:ext cx="122518" cy="4140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D9154D44-13E2-42E8-9017-69EBD4FEA760}"/>
              </a:ext>
            </a:extLst>
          </p:cNvPr>
          <p:cNvCxnSpPr>
            <a:cxnSpLocks/>
          </p:cNvCxnSpPr>
          <p:nvPr/>
        </p:nvCxnSpPr>
        <p:spPr>
          <a:xfrm>
            <a:off x="5779620" y="2644149"/>
            <a:ext cx="710083" cy="4140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9E52609C-1A16-48A6-A3AA-542FE4DD97EF}"/>
              </a:ext>
            </a:extLst>
          </p:cNvPr>
          <p:cNvCxnSpPr>
            <a:cxnSpLocks/>
          </p:cNvCxnSpPr>
          <p:nvPr/>
        </p:nvCxnSpPr>
        <p:spPr>
          <a:xfrm>
            <a:off x="6044821" y="2675666"/>
            <a:ext cx="1871572" cy="4140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12B8881B-D5FE-4065-BA6A-F63D81092C67}"/>
              </a:ext>
            </a:extLst>
          </p:cNvPr>
          <p:cNvCxnSpPr>
            <a:cxnSpLocks/>
          </p:cNvCxnSpPr>
          <p:nvPr/>
        </p:nvCxnSpPr>
        <p:spPr>
          <a:xfrm>
            <a:off x="6044821" y="2644149"/>
            <a:ext cx="3269508" cy="4140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6255380"/>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5C273D-4290-423E-A282-37D380B848BA}"/>
              </a:ext>
            </a:extLst>
          </p:cNvPr>
          <p:cNvSpPr>
            <a:spLocks noGrp="1"/>
          </p:cNvSpPr>
          <p:nvPr>
            <p:ph idx="1"/>
          </p:nvPr>
        </p:nvSpPr>
        <p:spPr>
          <a:xfrm>
            <a:off x="116541" y="358588"/>
            <a:ext cx="11519647" cy="6499412"/>
          </a:xfrm>
        </p:spPr>
        <p:txBody>
          <a:bodyPr>
            <a:normAutofit fontScale="47500" lnSpcReduction="20000"/>
          </a:bodyPr>
          <a:lstStyle/>
          <a:p>
            <a:pPr marL="0" indent="0" algn="ctr">
              <a:buNone/>
            </a:pPr>
            <a:r>
              <a:rPr lang="en-US" sz="8000" dirty="0">
                <a:solidFill>
                  <a:schemeClr val="accent2"/>
                </a:solidFill>
              </a:rPr>
              <a:t>Roles</a:t>
            </a:r>
          </a:p>
          <a:p>
            <a:r>
              <a:rPr lang="en-US" sz="5100" dirty="0"/>
              <a:t>Ansible roles provides a standard way to reuse our playbooks</a:t>
            </a:r>
          </a:p>
          <a:p>
            <a:r>
              <a:rPr lang="en-US" sz="5100" dirty="0"/>
              <a:t>It creates a standard structure and separates tasks, files, templets, handlers etc.</a:t>
            </a:r>
          </a:p>
          <a:p>
            <a:r>
              <a:rPr lang="en-US" sz="5100" dirty="0"/>
              <a:t>Rolling update is one of the deployment strategies</a:t>
            </a:r>
          </a:p>
          <a:p>
            <a:r>
              <a:rPr lang="en-US" sz="5100" dirty="0"/>
              <a:t>Using rolling updates, we achieve zero downtime while rolling out new features.</a:t>
            </a:r>
          </a:p>
          <a:p>
            <a:r>
              <a:rPr lang="en-US" sz="5100" dirty="0"/>
              <a:t>For example, we are deploying was files onto 50 tomcat servers in production, </a:t>
            </a:r>
          </a:p>
          <a:p>
            <a:r>
              <a:rPr lang="en-US" sz="5100" dirty="0"/>
              <a:t>using roiling updates, we can roll out new features with zero downtime.</a:t>
            </a:r>
          </a:p>
          <a:p>
            <a:pPr marL="0" indent="0">
              <a:buNone/>
            </a:pPr>
            <a:endParaRPr lang="en-US" sz="5100" dirty="0"/>
          </a:p>
          <a:p>
            <a:pPr marL="0" indent="0">
              <a:buNone/>
            </a:pPr>
            <a:r>
              <a:rPr lang="en-US" sz="4200" b="1" dirty="0"/>
              <a:t>Default: </a:t>
            </a:r>
            <a:r>
              <a:rPr lang="en-US" sz="4200" dirty="0"/>
              <a:t>It stores the data about role or application default variables </a:t>
            </a:r>
          </a:p>
          <a:p>
            <a:pPr marL="0" indent="0">
              <a:buNone/>
            </a:pPr>
            <a:r>
              <a:rPr lang="en-US" sz="4200" dirty="0" err="1"/>
              <a:t>eg</a:t>
            </a:r>
            <a:r>
              <a:rPr lang="en-US" sz="4200" dirty="0"/>
              <a:t>: if you want to run to port 8080 then variables needs to define in the path</a:t>
            </a:r>
          </a:p>
          <a:p>
            <a:pPr marL="0" indent="0">
              <a:buNone/>
            </a:pPr>
            <a:r>
              <a:rPr lang="en-US" sz="4200" b="1" dirty="0"/>
              <a:t>Files: </a:t>
            </a:r>
            <a:r>
              <a:rPr lang="en-US" sz="4200" dirty="0"/>
              <a:t>If contains files need to be transferred to the remote VM(static files)</a:t>
            </a:r>
          </a:p>
          <a:p>
            <a:pPr marL="0" indent="0">
              <a:buNone/>
            </a:pPr>
            <a:r>
              <a:rPr lang="en-US" sz="4200" b="1" dirty="0"/>
              <a:t>Handlers: </a:t>
            </a:r>
            <a:r>
              <a:rPr lang="en-US" sz="4200" dirty="0"/>
              <a:t>They are triggers or tasks we can segregate all the handlers required in playbook</a:t>
            </a:r>
          </a:p>
          <a:p>
            <a:pPr marL="0" indent="0">
              <a:buNone/>
            </a:pPr>
            <a:r>
              <a:rPr lang="en-US" sz="4200" b="1" dirty="0"/>
              <a:t>Meta: </a:t>
            </a:r>
            <a:r>
              <a:rPr lang="en-US" sz="4200" dirty="0"/>
              <a:t>This directory contain files that establish roles dependencies </a:t>
            </a:r>
          </a:p>
          <a:p>
            <a:pPr marL="0" indent="0">
              <a:buNone/>
            </a:pPr>
            <a:r>
              <a:rPr lang="en-US" sz="4200" dirty="0" err="1"/>
              <a:t>eg</a:t>
            </a:r>
            <a:r>
              <a:rPr lang="en-US" sz="4200" dirty="0"/>
              <a:t>: Author Name, support platform, dependencies if any</a:t>
            </a:r>
          </a:p>
          <a:p>
            <a:pPr marL="0" indent="0">
              <a:buNone/>
            </a:pPr>
            <a:r>
              <a:rPr lang="en-US" sz="4200" b="1" dirty="0"/>
              <a:t>Tasks: </a:t>
            </a:r>
            <a:r>
              <a:rPr lang="en-US" sz="4200" dirty="0"/>
              <a:t>If contains all the tasks that is normally in the playbook </a:t>
            </a:r>
          </a:p>
          <a:p>
            <a:pPr marL="0" indent="0">
              <a:buNone/>
            </a:pPr>
            <a:r>
              <a:rPr lang="en-US" sz="4200" dirty="0" err="1"/>
              <a:t>eg</a:t>
            </a:r>
            <a:r>
              <a:rPr lang="en-US" sz="4200" dirty="0"/>
              <a:t>: installing packages and copies files etc.</a:t>
            </a:r>
          </a:p>
          <a:p>
            <a:pPr marL="0" indent="0">
              <a:buNone/>
            </a:pPr>
            <a:r>
              <a:rPr lang="en-US" sz="4200" b="1" dirty="0"/>
              <a:t>Vars: </a:t>
            </a:r>
            <a:r>
              <a:rPr lang="en-US" sz="4200" dirty="0"/>
              <a:t>Variables for the role can be specified in this directory and used in your configuration files both vars and default stores variables</a:t>
            </a:r>
            <a:endParaRPr lang="en-IN" sz="4200" dirty="0"/>
          </a:p>
        </p:txBody>
      </p:sp>
    </p:spTree>
    <p:extLst>
      <p:ext uri="{BB962C8B-B14F-4D97-AF65-F5344CB8AC3E}">
        <p14:creationId xmlns:p14="http://schemas.microsoft.com/office/powerpoint/2010/main" val="171398070"/>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DB3D1E-2C36-4328-8D9F-C3E3F281A218}"/>
              </a:ext>
            </a:extLst>
          </p:cNvPr>
          <p:cNvSpPr>
            <a:spLocks noGrp="1"/>
          </p:cNvSpPr>
          <p:nvPr>
            <p:ph idx="1"/>
          </p:nvPr>
        </p:nvSpPr>
        <p:spPr>
          <a:xfrm>
            <a:off x="349623" y="331694"/>
            <a:ext cx="11698941" cy="6526306"/>
          </a:xfrm>
        </p:spPr>
        <p:txBody>
          <a:bodyPr>
            <a:normAutofit fontScale="92500" lnSpcReduction="20000"/>
          </a:bodyPr>
          <a:lstStyle/>
          <a:p>
            <a:pPr marL="0" indent="0" algn="ctr">
              <a:buNone/>
            </a:pPr>
            <a:r>
              <a:rPr lang="en-US" sz="5200" b="1" dirty="0">
                <a:solidFill>
                  <a:schemeClr val="accent2"/>
                </a:solidFill>
              </a:rPr>
              <a:t>Ansible Vault</a:t>
            </a:r>
          </a:p>
          <a:p>
            <a:pPr>
              <a:buFont typeface="Wingdings" panose="05000000000000000000" pitchFamily="2" charset="2"/>
              <a:buChar char="§"/>
            </a:pPr>
            <a:r>
              <a:rPr lang="en-US" sz="1900" dirty="0"/>
              <a:t>Ansible allows keeping sensitive data such as passwords or keys in encrypted files rather than a plaintext in your playbooks</a:t>
            </a:r>
          </a:p>
          <a:p>
            <a:pPr>
              <a:buFont typeface="Wingdings" panose="05000000000000000000" pitchFamily="2" charset="2"/>
              <a:buChar char="§"/>
            </a:pPr>
            <a:r>
              <a:rPr lang="en-US" sz="1900" dirty="0"/>
              <a:t>Using vault, we can  manage sensitive data</a:t>
            </a:r>
          </a:p>
          <a:p>
            <a:pPr>
              <a:buFont typeface="Wingdings" panose="05000000000000000000" pitchFamily="2" charset="2"/>
              <a:buChar char="§"/>
            </a:pPr>
            <a:r>
              <a:rPr lang="en-US" sz="1900" dirty="0"/>
              <a:t>Passwords</a:t>
            </a:r>
          </a:p>
          <a:p>
            <a:pPr>
              <a:buFont typeface="Wingdings" panose="05000000000000000000" pitchFamily="2" charset="2"/>
              <a:buChar char="§"/>
            </a:pPr>
            <a:r>
              <a:rPr lang="en-US" sz="1900" dirty="0"/>
              <a:t>Encrypted files</a:t>
            </a:r>
          </a:p>
          <a:p>
            <a:pPr>
              <a:buFont typeface="Wingdings" panose="05000000000000000000" pitchFamily="2" charset="2"/>
              <a:buChar char="§"/>
            </a:pPr>
            <a:r>
              <a:rPr lang="en-US" sz="1900" dirty="0"/>
              <a:t>Vault encrypts sensitive information and keep in secure.</a:t>
            </a:r>
          </a:p>
          <a:p>
            <a:pPr>
              <a:buFont typeface="Wingdings" panose="05000000000000000000" pitchFamily="2" charset="2"/>
              <a:buChar char="§"/>
            </a:pPr>
            <a:r>
              <a:rPr lang="en-US" sz="1900" dirty="0"/>
              <a:t>Command line tool ansible-vault is used to edit files</a:t>
            </a:r>
          </a:p>
          <a:p>
            <a:pPr>
              <a:buFont typeface="Wingdings" panose="05000000000000000000" pitchFamily="2" charset="2"/>
              <a:buChar char="§"/>
            </a:pPr>
            <a:r>
              <a:rPr lang="en-US" sz="1900" dirty="0"/>
              <a:t>Command line flag is used --ask-vault-pass or --vault-password-file</a:t>
            </a:r>
          </a:p>
          <a:p>
            <a:pPr marL="0" indent="0">
              <a:buNone/>
            </a:pPr>
            <a:r>
              <a:rPr lang="en-IN" sz="1900" b="1" dirty="0"/>
              <a:t>Create a new encrypted playbook</a:t>
            </a:r>
          </a:p>
          <a:p>
            <a:pPr marL="0" indent="0">
              <a:buNone/>
            </a:pPr>
            <a:r>
              <a:rPr lang="en-IN" sz="1900" dirty="0">
                <a:solidFill>
                  <a:schemeClr val="accent1"/>
                </a:solidFill>
              </a:rPr>
              <a:t>ansible-vault create </a:t>
            </a:r>
            <a:r>
              <a:rPr lang="en-IN" sz="1900" dirty="0" err="1">
                <a:solidFill>
                  <a:schemeClr val="accent1"/>
                </a:solidFill>
              </a:rPr>
              <a:t>vault.yaml</a:t>
            </a:r>
            <a:endParaRPr lang="en-IN" sz="1900" dirty="0">
              <a:solidFill>
                <a:schemeClr val="accent1"/>
              </a:solidFill>
            </a:endParaRPr>
          </a:p>
          <a:p>
            <a:pPr marL="0" indent="0">
              <a:buNone/>
            </a:pPr>
            <a:r>
              <a:rPr lang="en-IN" sz="1900" b="1" dirty="0"/>
              <a:t>Edit the encrypted playbook</a:t>
            </a:r>
          </a:p>
          <a:p>
            <a:pPr marL="0" indent="0">
              <a:buNone/>
            </a:pPr>
            <a:r>
              <a:rPr lang="en-IN" sz="1900" dirty="0">
                <a:solidFill>
                  <a:schemeClr val="accent1"/>
                </a:solidFill>
              </a:rPr>
              <a:t>ansible-vault edit </a:t>
            </a:r>
            <a:r>
              <a:rPr lang="en-IN" sz="1900" dirty="0" err="1">
                <a:solidFill>
                  <a:schemeClr val="accent1"/>
                </a:solidFill>
              </a:rPr>
              <a:t>vault.yaml</a:t>
            </a:r>
            <a:endParaRPr lang="en-IN" sz="1900" dirty="0">
              <a:solidFill>
                <a:schemeClr val="accent1"/>
              </a:solidFill>
            </a:endParaRPr>
          </a:p>
          <a:p>
            <a:pPr marL="0" indent="0">
              <a:buNone/>
            </a:pPr>
            <a:r>
              <a:rPr lang="en-IN" sz="1900" b="1" dirty="0"/>
              <a:t>To change the password</a:t>
            </a:r>
          </a:p>
          <a:p>
            <a:pPr marL="0" indent="0">
              <a:buNone/>
            </a:pPr>
            <a:r>
              <a:rPr lang="en-IN" sz="1900" dirty="0">
                <a:solidFill>
                  <a:schemeClr val="accent1"/>
                </a:solidFill>
              </a:rPr>
              <a:t>ansible-vault rekey </a:t>
            </a:r>
            <a:r>
              <a:rPr lang="en-IN" sz="1900" dirty="0" err="1">
                <a:solidFill>
                  <a:schemeClr val="accent1"/>
                </a:solidFill>
              </a:rPr>
              <a:t>vault.yml</a:t>
            </a:r>
            <a:endParaRPr lang="en-IN" sz="1900" dirty="0">
              <a:solidFill>
                <a:schemeClr val="accent1"/>
              </a:solidFill>
            </a:endParaRPr>
          </a:p>
          <a:p>
            <a:pPr marL="0" indent="0">
              <a:buNone/>
            </a:pPr>
            <a:r>
              <a:rPr lang="en-IN" sz="1900" b="1" dirty="0"/>
              <a:t>To encrypt an existing playbook</a:t>
            </a:r>
          </a:p>
          <a:p>
            <a:pPr marL="0" indent="0">
              <a:buNone/>
            </a:pPr>
            <a:r>
              <a:rPr lang="en-IN" sz="1900" dirty="0">
                <a:solidFill>
                  <a:schemeClr val="accent1"/>
                </a:solidFill>
              </a:rPr>
              <a:t>ansible-vault encrypt </a:t>
            </a:r>
            <a:r>
              <a:rPr lang="en-IN" sz="1900" dirty="0" err="1">
                <a:solidFill>
                  <a:schemeClr val="accent1"/>
                </a:solidFill>
              </a:rPr>
              <a:t>target.yml</a:t>
            </a:r>
            <a:endParaRPr lang="en-IN" sz="1900" dirty="0">
              <a:solidFill>
                <a:schemeClr val="accent1"/>
              </a:solidFill>
            </a:endParaRPr>
          </a:p>
          <a:p>
            <a:pPr marL="0" indent="0">
              <a:buNone/>
            </a:pPr>
            <a:r>
              <a:rPr lang="en-IN" sz="1900" b="1" dirty="0"/>
              <a:t>To Decrypt the playbook</a:t>
            </a:r>
          </a:p>
          <a:p>
            <a:pPr marL="0" indent="0">
              <a:buNone/>
            </a:pPr>
            <a:r>
              <a:rPr lang="en-IN" sz="1900" dirty="0">
                <a:solidFill>
                  <a:schemeClr val="accent1"/>
                </a:solidFill>
              </a:rPr>
              <a:t>ansible-vault decrypt </a:t>
            </a:r>
            <a:r>
              <a:rPr lang="en-IN" sz="1900" dirty="0" err="1">
                <a:solidFill>
                  <a:schemeClr val="accent1"/>
                </a:solidFill>
              </a:rPr>
              <a:t>target.yml</a:t>
            </a:r>
            <a:endParaRPr lang="en-IN" sz="1900" dirty="0">
              <a:solidFill>
                <a:schemeClr val="accent1"/>
              </a:solidFill>
            </a:endParaRPr>
          </a:p>
        </p:txBody>
      </p:sp>
    </p:spTree>
    <p:extLst>
      <p:ext uri="{BB962C8B-B14F-4D97-AF65-F5344CB8AC3E}">
        <p14:creationId xmlns:p14="http://schemas.microsoft.com/office/powerpoint/2010/main" val="2034480578"/>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DB3D1E-2C36-4328-8D9F-C3E3F281A218}"/>
              </a:ext>
            </a:extLst>
          </p:cNvPr>
          <p:cNvSpPr>
            <a:spLocks noGrp="1"/>
          </p:cNvSpPr>
          <p:nvPr>
            <p:ph idx="1"/>
          </p:nvPr>
        </p:nvSpPr>
        <p:spPr>
          <a:xfrm>
            <a:off x="349623" y="331694"/>
            <a:ext cx="5871883" cy="6293224"/>
          </a:xfrm>
        </p:spPr>
        <p:txBody>
          <a:bodyPr>
            <a:normAutofit/>
          </a:bodyPr>
          <a:lstStyle/>
          <a:p>
            <a:pPr marL="0" indent="0">
              <a:buNone/>
            </a:pPr>
            <a:r>
              <a:rPr lang="en-US" sz="2400" b="1" dirty="0">
                <a:solidFill>
                  <a:schemeClr val="accent2"/>
                </a:solidFill>
              </a:rPr>
              <a:t>What is dynamic inventory in ansible?</a:t>
            </a:r>
          </a:p>
          <a:p>
            <a:pPr marL="0" indent="0">
              <a:buNone/>
            </a:pPr>
            <a:r>
              <a:rPr lang="en-US" sz="1400" dirty="0"/>
              <a:t>--- # IP won't be Constance, it will be changing</a:t>
            </a:r>
          </a:p>
          <a:p>
            <a:pPr marL="0" indent="0">
              <a:buNone/>
            </a:pPr>
            <a:r>
              <a:rPr lang="en-US" sz="1400" dirty="0"/>
              <a:t>- hosts: Webservers</a:t>
            </a:r>
          </a:p>
          <a:p>
            <a:pPr marL="0" indent="0">
              <a:buNone/>
            </a:pPr>
            <a:r>
              <a:rPr lang="en-US" sz="1400" dirty="0"/>
              <a:t>  name: apache2</a:t>
            </a:r>
          </a:p>
          <a:p>
            <a:pPr marL="0" indent="0">
              <a:buNone/>
            </a:pPr>
            <a:r>
              <a:rPr lang="en-US" sz="1400" dirty="0"/>
              <a:t>  become: True</a:t>
            </a:r>
          </a:p>
          <a:p>
            <a:pPr marL="0" indent="0">
              <a:buNone/>
            </a:pPr>
            <a:r>
              <a:rPr lang="en-US" sz="1400" dirty="0"/>
              <a:t>  tasks:</a:t>
            </a:r>
          </a:p>
          <a:p>
            <a:pPr marL="0" indent="0">
              <a:buNone/>
            </a:pPr>
            <a:r>
              <a:rPr lang="en-US" sz="1400" dirty="0"/>
              <a:t>   - name: Install apache2 server</a:t>
            </a:r>
          </a:p>
          <a:p>
            <a:pPr marL="0" indent="0">
              <a:buNone/>
            </a:pPr>
            <a:r>
              <a:rPr lang="en-US" sz="1400" dirty="0"/>
              <a:t>     yum:</a:t>
            </a:r>
          </a:p>
          <a:p>
            <a:pPr marL="0" indent="0">
              <a:buNone/>
            </a:pPr>
            <a:r>
              <a:rPr lang="en-US" sz="1400" dirty="0"/>
              <a:t>       name: httpd</a:t>
            </a:r>
          </a:p>
          <a:p>
            <a:pPr marL="0" indent="0">
              <a:buNone/>
            </a:pPr>
            <a:r>
              <a:rPr lang="en-US" sz="1400" dirty="0"/>
              <a:t>       state: latest</a:t>
            </a:r>
          </a:p>
          <a:p>
            <a:pPr marL="0" indent="0">
              <a:buNone/>
            </a:pPr>
            <a:r>
              <a:rPr lang="en-US" sz="1400" dirty="0"/>
              <a:t>   - name: restart httpd</a:t>
            </a:r>
          </a:p>
          <a:p>
            <a:pPr marL="0" indent="0">
              <a:buNone/>
            </a:pPr>
            <a:r>
              <a:rPr lang="en-US" sz="1400" dirty="0"/>
              <a:t>     service:</a:t>
            </a:r>
          </a:p>
          <a:p>
            <a:pPr marL="0" indent="0">
              <a:buNone/>
            </a:pPr>
            <a:r>
              <a:rPr lang="en-US" sz="1400" dirty="0"/>
              <a:t>       name: httpd</a:t>
            </a:r>
          </a:p>
          <a:p>
            <a:pPr marL="0" indent="0">
              <a:buNone/>
            </a:pPr>
            <a:r>
              <a:rPr lang="en-US" sz="1400" dirty="0"/>
              <a:t>       state: restart</a:t>
            </a:r>
          </a:p>
          <a:p>
            <a:pPr marL="0" indent="0">
              <a:buNone/>
            </a:pPr>
            <a:r>
              <a:rPr lang="en-US" sz="1400" dirty="0"/>
              <a:t>       enabled: yes</a:t>
            </a:r>
            <a:endParaRPr lang="en-IN" sz="1400" dirty="0">
              <a:solidFill>
                <a:schemeClr val="accent1"/>
              </a:solidFill>
            </a:endParaRPr>
          </a:p>
        </p:txBody>
      </p:sp>
      <p:sp>
        <p:nvSpPr>
          <p:cNvPr id="4" name="Content Placeholder 2">
            <a:extLst>
              <a:ext uri="{FF2B5EF4-FFF2-40B4-BE49-F238E27FC236}">
                <a16:creationId xmlns:a16="http://schemas.microsoft.com/office/drawing/2014/main" id="{C486C9E0-E291-4E19-8C9A-DDE91D83CC24}"/>
              </a:ext>
            </a:extLst>
          </p:cNvPr>
          <p:cNvSpPr txBox="1">
            <a:spLocks/>
          </p:cNvSpPr>
          <p:nvPr/>
        </p:nvSpPr>
        <p:spPr>
          <a:xfrm>
            <a:off x="5970494" y="331694"/>
            <a:ext cx="5871883" cy="62932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dirty="0">
                <a:solidFill>
                  <a:srgbClr val="002060"/>
                </a:solidFill>
              </a:rPr>
              <a:t>--- #Create a directory for </a:t>
            </a:r>
            <a:r>
              <a:rPr lang="en-US" sz="1400" dirty="0" err="1">
                <a:solidFill>
                  <a:srgbClr val="002060"/>
                </a:solidFill>
              </a:rPr>
              <a:t>nginx</a:t>
            </a:r>
            <a:r>
              <a:rPr lang="en-US" sz="1400" dirty="0">
                <a:solidFill>
                  <a:srgbClr val="002060"/>
                </a:solidFill>
              </a:rPr>
              <a:t> install and restart</a:t>
            </a:r>
          </a:p>
          <a:p>
            <a:pPr marL="0" indent="0">
              <a:buFont typeface="Arial" panose="020B0604020202020204" pitchFamily="34" charset="0"/>
              <a:buNone/>
            </a:pPr>
            <a:r>
              <a:rPr lang="en-US" sz="1400" dirty="0"/>
              <a:t>- hosts: all</a:t>
            </a:r>
          </a:p>
          <a:p>
            <a:pPr marL="0" indent="0">
              <a:buFont typeface="Arial" panose="020B0604020202020204" pitchFamily="34" charset="0"/>
              <a:buNone/>
            </a:pPr>
            <a:r>
              <a:rPr lang="en-US" sz="1400" dirty="0"/>
              <a:t>  user: ansible</a:t>
            </a:r>
          </a:p>
          <a:p>
            <a:pPr marL="0" indent="0">
              <a:buFont typeface="Arial" panose="020B0604020202020204" pitchFamily="34" charset="0"/>
              <a:buNone/>
            </a:pPr>
            <a:r>
              <a:rPr lang="en-US" sz="1400" dirty="0"/>
              <a:t>  become: True</a:t>
            </a:r>
          </a:p>
          <a:p>
            <a:pPr marL="0" indent="0">
              <a:buFont typeface="Arial" panose="020B0604020202020204" pitchFamily="34" charset="0"/>
              <a:buNone/>
            </a:pPr>
            <a:r>
              <a:rPr lang="en-US" sz="1400" dirty="0"/>
              <a:t>  tasks: </a:t>
            </a:r>
          </a:p>
          <a:p>
            <a:pPr marL="0" indent="0">
              <a:buFont typeface="Arial" panose="020B0604020202020204" pitchFamily="34" charset="0"/>
              <a:buNone/>
            </a:pPr>
            <a:r>
              <a:rPr lang="en-US" sz="1400" dirty="0"/>
              <a:t>   - name: Create a directory for </a:t>
            </a:r>
            <a:r>
              <a:rPr lang="en-US" sz="1400" dirty="0" err="1"/>
              <a:t>nginx</a:t>
            </a:r>
            <a:endParaRPr lang="en-US" sz="1400" dirty="0"/>
          </a:p>
          <a:p>
            <a:pPr marL="0" indent="0">
              <a:buFont typeface="Arial" panose="020B0604020202020204" pitchFamily="34" charset="0"/>
              <a:buNone/>
            </a:pPr>
            <a:r>
              <a:rPr lang="en-US" sz="1400" dirty="0"/>
              <a:t>     file:</a:t>
            </a:r>
          </a:p>
          <a:p>
            <a:pPr marL="0" indent="0">
              <a:buFont typeface="Arial" panose="020B0604020202020204" pitchFamily="34" charset="0"/>
              <a:buNone/>
            </a:pPr>
            <a:r>
              <a:rPr lang="en-US" sz="1400" dirty="0"/>
              <a:t>      path: /home/</a:t>
            </a:r>
            <a:r>
              <a:rPr lang="en-US" sz="1400" dirty="0" err="1"/>
              <a:t>workarea</a:t>
            </a:r>
            <a:r>
              <a:rPr lang="en-US" sz="1400" dirty="0"/>
              <a:t>/</a:t>
            </a:r>
            <a:r>
              <a:rPr lang="en-US" sz="1400" dirty="0" err="1"/>
              <a:t>nginx</a:t>
            </a:r>
            <a:endParaRPr lang="en-US" sz="1400" dirty="0"/>
          </a:p>
          <a:p>
            <a:pPr marL="0" indent="0">
              <a:buFont typeface="Arial" panose="020B0604020202020204" pitchFamily="34" charset="0"/>
              <a:buNone/>
            </a:pPr>
            <a:r>
              <a:rPr lang="en-US" sz="1400" dirty="0"/>
              <a:t>      state: directory</a:t>
            </a:r>
          </a:p>
          <a:p>
            <a:pPr marL="0" indent="0">
              <a:buFont typeface="Arial" panose="020B0604020202020204" pitchFamily="34" charset="0"/>
              <a:buNone/>
            </a:pPr>
            <a:r>
              <a:rPr lang="en-US" sz="1400" dirty="0"/>
              <a:t>   - name: Install </a:t>
            </a:r>
            <a:r>
              <a:rPr lang="en-US" sz="1400" dirty="0" err="1"/>
              <a:t>nginx</a:t>
            </a:r>
            <a:r>
              <a:rPr lang="en-US" sz="1400" dirty="0"/>
              <a:t> </a:t>
            </a:r>
          </a:p>
          <a:p>
            <a:pPr marL="0" indent="0">
              <a:buFont typeface="Arial" panose="020B0604020202020204" pitchFamily="34" charset="0"/>
              <a:buNone/>
            </a:pPr>
            <a:r>
              <a:rPr lang="en-US" sz="1400" dirty="0"/>
              <a:t>     yum:</a:t>
            </a:r>
          </a:p>
          <a:p>
            <a:pPr marL="0" indent="0">
              <a:buFont typeface="Arial" panose="020B0604020202020204" pitchFamily="34" charset="0"/>
              <a:buNone/>
            </a:pPr>
            <a:r>
              <a:rPr lang="en-US" sz="1400" dirty="0"/>
              <a:t>      name: </a:t>
            </a:r>
            <a:r>
              <a:rPr lang="en-US" sz="1400" dirty="0" err="1"/>
              <a:t>nginx</a:t>
            </a:r>
            <a:endParaRPr lang="en-US" sz="1400" dirty="0"/>
          </a:p>
          <a:p>
            <a:pPr marL="0" indent="0">
              <a:buFont typeface="Arial" panose="020B0604020202020204" pitchFamily="34" charset="0"/>
              <a:buNone/>
            </a:pPr>
            <a:r>
              <a:rPr lang="en-US" sz="1400" dirty="0"/>
              <a:t>      state: latest</a:t>
            </a:r>
          </a:p>
          <a:p>
            <a:pPr marL="0" indent="0">
              <a:buFont typeface="Arial" panose="020B0604020202020204" pitchFamily="34" charset="0"/>
              <a:buNone/>
            </a:pPr>
            <a:r>
              <a:rPr lang="en-US" sz="1400" dirty="0"/>
              <a:t>   - name: Start </a:t>
            </a:r>
            <a:r>
              <a:rPr lang="en-US" sz="1400" dirty="0" err="1"/>
              <a:t>nginx</a:t>
            </a:r>
            <a:endParaRPr lang="en-US" sz="1400" dirty="0"/>
          </a:p>
          <a:p>
            <a:pPr marL="0" indent="0">
              <a:buFont typeface="Arial" panose="020B0604020202020204" pitchFamily="34" charset="0"/>
              <a:buNone/>
            </a:pPr>
            <a:r>
              <a:rPr lang="en-US" sz="1400" dirty="0"/>
              <a:t>     service:</a:t>
            </a:r>
          </a:p>
          <a:p>
            <a:pPr marL="0" indent="0">
              <a:buFont typeface="Arial" panose="020B0604020202020204" pitchFamily="34" charset="0"/>
              <a:buNone/>
            </a:pPr>
            <a:r>
              <a:rPr lang="en-US" sz="1400" dirty="0"/>
              <a:t>      name: </a:t>
            </a:r>
            <a:r>
              <a:rPr lang="en-US" sz="1400" dirty="0" err="1"/>
              <a:t>nginx</a:t>
            </a:r>
            <a:endParaRPr lang="en-US" sz="1400" dirty="0"/>
          </a:p>
          <a:p>
            <a:pPr marL="0" indent="0">
              <a:buFont typeface="Arial" panose="020B0604020202020204" pitchFamily="34" charset="0"/>
              <a:buNone/>
            </a:pPr>
            <a:r>
              <a:rPr lang="en-US" sz="1400" dirty="0"/>
              <a:t>      state: started</a:t>
            </a:r>
            <a:endParaRPr lang="en-IN" sz="1400" dirty="0"/>
          </a:p>
        </p:txBody>
      </p:sp>
    </p:spTree>
    <p:extLst>
      <p:ext uri="{BB962C8B-B14F-4D97-AF65-F5344CB8AC3E}">
        <p14:creationId xmlns:p14="http://schemas.microsoft.com/office/powerpoint/2010/main" val="1851336626"/>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3"/>
          </p:nvPr>
        </p:nvSpPr>
        <p:spPr>
          <a:xfrm>
            <a:off x="304801" y="971551"/>
            <a:ext cx="5608320" cy="5207956"/>
          </a:xfrm>
        </p:spPr>
        <p:txBody>
          <a:bodyPr/>
          <a:lstStyle/>
          <a:p>
            <a:r>
              <a:rPr lang="en-US" dirty="0"/>
              <a:t>Simple and easy IT automation</a:t>
            </a:r>
          </a:p>
          <a:p>
            <a:pPr lvl="1"/>
            <a:r>
              <a:rPr lang="en-US" dirty="0"/>
              <a:t>Push model via OpenSSH, agentless</a:t>
            </a:r>
          </a:p>
          <a:p>
            <a:r>
              <a:rPr lang="en-US" dirty="0"/>
              <a:t>Provisioning</a:t>
            </a:r>
          </a:p>
          <a:p>
            <a:pPr lvl="1"/>
            <a:r>
              <a:rPr lang="en-US" dirty="0"/>
              <a:t>PXE booting and kickstarting bare-metal servers or VMs, or creating virtual or cloud instances from templates</a:t>
            </a:r>
          </a:p>
          <a:p>
            <a:r>
              <a:rPr lang="en-US" dirty="0"/>
              <a:t>Configuration management</a:t>
            </a:r>
          </a:p>
          <a:p>
            <a:pPr lvl="1"/>
            <a:r>
              <a:rPr lang="en-US" dirty="0"/>
              <a:t>Idempotent server state definitions</a:t>
            </a:r>
          </a:p>
          <a:p>
            <a:r>
              <a:rPr lang="en-US" dirty="0"/>
              <a:t>Application deployment</a:t>
            </a:r>
          </a:p>
          <a:p>
            <a:pPr lvl="1"/>
            <a:r>
              <a:rPr lang="en-US" dirty="0"/>
              <a:t>One-command standard deployments to update applications across many machines</a:t>
            </a:r>
          </a:p>
          <a:p>
            <a:endParaRPr lang="en-US" dirty="0"/>
          </a:p>
        </p:txBody>
      </p:sp>
      <p:sp>
        <p:nvSpPr>
          <p:cNvPr id="3" name="Content Placeholder 2"/>
          <p:cNvSpPr>
            <a:spLocks noGrp="1"/>
          </p:cNvSpPr>
          <p:nvPr>
            <p:ph sz="half" idx="15"/>
          </p:nvPr>
        </p:nvSpPr>
        <p:spPr>
          <a:xfrm>
            <a:off x="6256607" y="971551"/>
            <a:ext cx="5620511" cy="5207956"/>
          </a:xfrm>
        </p:spPr>
        <p:txBody>
          <a:bodyPr/>
          <a:lstStyle/>
          <a:p>
            <a:r>
              <a:rPr lang="en-US" dirty="0"/>
              <a:t>Continuous delivery</a:t>
            </a:r>
          </a:p>
          <a:p>
            <a:pPr lvl="1"/>
            <a:r>
              <a:rPr lang="en-US" dirty="0"/>
              <a:t>Require sequential success of multiple processes</a:t>
            </a:r>
          </a:p>
          <a:p>
            <a:r>
              <a:rPr lang="en-US" dirty="0"/>
              <a:t>Security automation</a:t>
            </a:r>
          </a:p>
          <a:p>
            <a:pPr lvl="1"/>
            <a:r>
              <a:rPr lang="en-US" dirty="0"/>
              <a:t>Automate and standardize threat-scanning and firewall updates</a:t>
            </a:r>
          </a:p>
          <a:p>
            <a:r>
              <a:rPr lang="en-US" dirty="0"/>
              <a:t>Orchestration</a:t>
            </a:r>
          </a:p>
          <a:p>
            <a:pPr lvl="1"/>
            <a:r>
              <a:rPr lang="en-US" dirty="0"/>
              <a:t>Define how multiple configurations interact and ensure the disparate pieces can be managed as a whole</a:t>
            </a:r>
          </a:p>
          <a:p>
            <a:endParaRPr lang="en-US" dirty="0"/>
          </a:p>
        </p:txBody>
      </p:sp>
      <p:sp>
        <p:nvSpPr>
          <p:cNvPr id="6" name="Date Placeholder 5"/>
          <p:cNvSpPr>
            <a:spLocks noGrp="1"/>
          </p:cNvSpPr>
          <p:nvPr>
            <p:ph type="dt" sz="half" idx="2"/>
          </p:nvPr>
        </p:nvSpPr>
        <p:spPr/>
        <p:txBody>
          <a:bodyPr/>
          <a:lstStyle/>
          <a:p>
            <a:pPr>
              <a:defRPr/>
            </a:pPr>
            <a:r>
              <a:rPr lang="en-US"/>
              <a:t>11/5/20</a:t>
            </a:r>
            <a:endParaRPr lang="en-US" dirty="0"/>
          </a:p>
        </p:txBody>
      </p:sp>
      <p:sp>
        <p:nvSpPr>
          <p:cNvPr id="7" name="Footer Placeholder 6"/>
          <p:cNvSpPr>
            <a:spLocks noGrp="1"/>
          </p:cNvSpPr>
          <p:nvPr>
            <p:ph type="ftr" sz="quarter" idx="3"/>
          </p:nvPr>
        </p:nvSpPr>
        <p:spPr/>
        <p:txBody>
          <a:bodyPr/>
          <a:lstStyle/>
          <a:p>
            <a:pPr>
              <a:defRPr/>
            </a:pPr>
            <a:r>
              <a:rPr lang="en-US"/>
              <a:t>Beau Harrison | Automated Computer Management with Ansible</a:t>
            </a:r>
            <a:endParaRPr lang="en-US" b="1" dirty="0"/>
          </a:p>
        </p:txBody>
      </p:sp>
      <p:sp>
        <p:nvSpPr>
          <p:cNvPr id="8" name="Slide Number Placeholder 7"/>
          <p:cNvSpPr>
            <a:spLocks noGrp="1"/>
          </p:cNvSpPr>
          <p:nvPr>
            <p:ph type="sldNum" sz="quarter" idx="4"/>
          </p:nvPr>
        </p:nvSpPr>
        <p:spPr/>
        <p:txBody>
          <a:bodyPr/>
          <a:lstStyle/>
          <a:p>
            <a:pPr>
              <a:defRPr/>
            </a:pPr>
            <a:fld id="{148C009B-CB69-E04A-B9B3-34B26D69E9CF}" type="slidenum">
              <a:rPr lang="en-US" smtClean="0"/>
              <a:pPr>
                <a:defRPr/>
              </a:pPr>
              <a:t>29</a:t>
            </a:fld>
            <a:endParaRPr lang="en-US" dirty="0"/>
          </a:p>
        </p:txBody>
      </p:sp>
      <p:sp>
        <p:nvSpPr>
          <p:cNvPr id="10" name="Title 9"/>
          <p:cNvSpPr>
            <a:spLocks noGrp="1"/>
          </p:cNvSpPr>
          <p:nvPr>
            <p:ph type="title"/>
          </p:nvPr>
        </p:nvSpPr>
        <p:spPr/>
        <p:txBody>
          <a:bodyPr/>
          <a:lstStyle/>
          <a:p>
            <a:r>
              <a:rPr lang="en-US" dirty="0"/>
              <a:t>What is Ansible?</a:t>
            </a:r>
          </a:p>
        </p:txBody>
      </p:sp>
      <p:sp>
        <p:nvSpPr>
          <p:cNvPr id="14" name="TextBox 13">
            <a:extLst>
              <a:ext uri="{FF2B5EF4-FFF2-40B4-BE49-F238E27FC236}">
                <a16:creationId xmlns:a16="http://schemas.microsoft.com/office/drawing/2014/main" id="{5B1FEF36-4728-FF43-81D4-A8A66EB7FB42}"/>
              </a:ext>
            </a:extLst>
          </p:cNvPr>
          <p:cNvSpPr txBox="1"/>
          <p:nvPr/>
        </p:nvSpPr>
        <p:spPr>
          <a:xfrm>
            <a:off x="296333" y="5661765"/>
            <a:ext cx="11590864" cy="461665"/>
          </a:xfrm>
          <a:prstGeom prst="rect">
            <a:avLst/>
          </a:prstGeom>
          <a:noFill/>
        </p:spPr>
        <p:txBody>
          <a:bodyPr wrap="square" rtlCol="0">
            <a:spAutoFit/>
          </a:bodyPr>
          <a:lstStyle/>
          <a:p>
            <a:pPr algn="ctr"/>
            <a:r>
              <a:rPr lang="en-US" sz="2400" dirty="0">
                <a:hlinkClick r:id="rId3"/>
              </a:rPr>
              <a:t>https://docs.ansible.com/ansible/latest/index.html</a:t>
            </a:r>
            <a:endParaRPr lang="en-US" sz="2400" dirty="0"/>
          </a:p>
        </p:txBody>
      </p:sp>
    </p:spTree>
    <p:extLst>
      <p:ext uri="{BB962C8B-B14F-4D97-AF65-F5344CB8AC3E}">
        <p14:creationId xmlns:p14="http://schemas.microsoft.com/office/powerpoint/2010/main" val="3399070607"/>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89749E8-5F9F-4014-A2E5-AA9C79CFA9BD}"/>
              </a:ext>
            </a:extLst>
          </p:cNvPr>
          <p:cNvPicPr>
            <a:picLocks noChangeAspect="1"/>
          </p:cNvPicPr>
          <p:nvPr/>
        </p:nvPicPr>
        <p:blipFill>
          <a:blip r:embed="rId2"/>
          <a:stretch>
            <a:fillRect/>
          </a:stretch>
        </p:blipFill>
        <p:spPr>
          <a:xfrm>
            <a:off x="1733172" y="1093267"/>
            <a:ext cx="8725656" cy="4671465"/>
          </a:xfrm>
          <a:prstGeom prst="rect">
            <a:avLst/>
          </a:prstGeom>
        </p:spPr>
      </p:pic>
    </p:spTree>
    <p:extLst>
      <p:ext uri="{BB962C8B-B14F-4D97-AF65-F5344CB8AC3E}">
        <p14:creationId xmlns:p14="http://schemas.microsoft.com/office/powerpoint/2010/main" val="3459755448"/>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3"/>
          </p:nvPr>
        </p:nvSpPr>
        <p:spPr>
          <a:xfrm>
            <a:off x="304801" y="971551"/>
            <a:ext cx="5608320" cy="5207956"/>
          </a:xfrm>
        </p:spPr>
        <p:txBody>
          <a:bodyPr/>
          <a:lstStyle/>
          <a:p>
            <a:r>
              <a:rPr lang="en-US" dirty="0"/>
              <a:t>Agentless</a:t>
            </a:r>
          </a:p>
          <a:p>
            <a:pPr lvl="1"/>
            <a:r>
              <a:rPr lang="en-US" dirty="0"/>
              <a:t>Tasks are executed from your machine</a:t>
            </a:r>
          </a:p>
          <a:p>
            <a:r>
              <a:rPr lang="en-US" dirty="0"/>
              <a:t>Automated</a:t>
            </a:r>
          </a:p>
          <a:p>
            <a:pPr lvl="1"/>
            <a:r>
              <a:rPr lang="en-US" dirty="0"/>
              <a:t>Reliable and less error prone</a:t>
            </a:r>
          </a:p>
          <a:p>
            <a:r>
              <a:rPr lang="en-US" dirty="0"/>
              <a:t>Playbooks</a:t>
            </a:r>
          </a:p>
          <a:p>
            <a:pPr lvl="1"/>
            <a:r>
              <a:rPr lang="en-US" dirty="0"/>
              <a:t>Configuration/Installation/Deployment in a single YAML file, doubles as notes</a:t>
            </a:r>
          </a:p>
          <a:p>
            <a:r>
              <a:rPr lang="en-US" dirty="0"/>
              <a:t>Inventories</a:t>
            </a:r>
          </a:p>
          <a:p>
            <a:pPr lvl="1"/>
            <a:r>
              <a:rPr lang="en-US" dirty="0"/>
              <a:t>Tasks can be executed on groups of machines</a:t>
            </a:r>
          </a:p>
          <a:p>
            <a:endParaRPr lang="en-US" dirty="0"/>
          </a:p>
        </p:txBody>
      </p:sp>
      <p:sp>
        <p:nvSpPr>
          <p:cNvPr id="3" name="Content Placeholder 2"/>
          <p:cNvSpPr>
            <a:spLocks noGrp="1"/>
          </p:cNvSpPr>
          <p:nvPr>
            <p:ph sz="half" idx="15"/>
          </p:nvPr>
        </p:nvSpPr>
        <p:spPr>
          <a:xfrm>
            <a:off x="6256607" y="971551"/>
            <a:ext cx="5620511" cy="5207956"/>
          </a:xfrm>
        </p:spPr>
        <p:txBody>
          <a:bodyPr/>
          <a:lstStyle/>
          <a:p>
            <a:r>
              <a:rPr lang="en-US" dirty="0"/>
              <a:t>Module</a:t>
            </a:r>
          </a:p>
          <a:p>
            <a:pPr lvl="1"/>
            <a:r>
              <a:rPr lang="en-US" dirty="0"/>
              <a:t>Atomic task e.g. Copy file</a:t>
            </a:r>
          </a:p>
          <a:p>
            <a:r>
              <a:rPr lang="en-US" dirty="0"/>
              <a:t>Task</a:t>
            </a:r>
          </a:p>
          <a:p>
            <a:pPr lvl="1"/>
            <a:r>
              <a:rPr lang="en-US" dirty="0"/>
              <a:t>Uses a module with arguments</a:t>
            </a:r>
          </a:p>
          <a:p>
            <a:r>
              <a:rPr lang="en-US" dirty="0"/>
              <a:t>Play</a:t>
            </a:r>
          </a:p>
          <a:p>
            <a:pPr lvl="1"/>
            <a:r>
              <a:rPr lang="en-US" dirty="0"/>
              <a:t>A series of tasks with designated hosts and user</a:t>
            </a:r>
          </a:p>
          <a:p>
            <a:r>
              <a:rPr lang="en-US" dirty="0"/>
              <a:t>Playbook</a:t>
            </a:r>
          </a:p>
          <a:p>
            <a:pPr lvl="1"/>
            <a:r>
              <a:rPr lang="en-US" dirty="0"/>
              <a:t>A series of plays</a:t>
            </a:r>
          </a:p>
          <a:p>
            <a:endParaRPr lang="en-US" dirty="0"/>
          </a:p>
        </p:txBody>
      </p:sp>
      <p:sp>
        <p:nvSpPr>
          <p:cNvPr id="6" name="Date Placeholder 5"/>
          <p:cNvSpPr>
            <a:spLocks noGrp="1"/>
          </p:cNvSpPr>
          <p:nvPr>
            <p:ph type="dt" sz="half" idx="2"/>
          </p:nvPr>
        </p:nvSpPr>
        <p:spPr/>
        <p:txBody>
          <a:bodyPr/>
          <a:lstStyle/>
          <a:p>
            <a:pPr>
              <a:defRPr/>
            </a:pPr>
            <a:r>
              <a:rPr lang="en-US"/>
              <a:t>11/5/20</a:t>
            </a:r>
            <a:endParaRPr lang="en-US" dirty="0"/>
          </a:p>
        </p:txBody>
      </p:sp>
      <p:sp>
        <p:nvSpPr>
          <p:cNvPr id="7" name="Footer Placeholder 6"/>
          <p:cNvSpPr>
            <a:spLocks noGrp="1"/>
          </p:cNvSpPr>
          <p:nvPr>
            <p:ph type="ftr" sz="quarter" idx="3"/>
          </p:nvPr>
        </p:nvSpPr>
        <p:spPr/>
        <p:txBody>
          <a:bodyPr/>
          <a:lstStyle/>
          <a:p>
            <a:pPr>
              <a:defRPr/>
            </a:pPr>
            <a:r>
              <a:rPr lang="en-US"/>
              <a:t>Beau Harrison | Automated Computer Management with Ansible</a:t>
            </a:r>
            <a:endParaRPr lang="en-US" b="1" dirty="0"/>
          </a:p>
        </p:txBody>
      </p:sp>
      <p:sp>
        <p:nvSpPr>
          <p:cNvPr id="8" name="Slide Number Placeholder 7"/>
          <p:cNvSpPr>
            <a:spLocks noGrp="1"/>
          </p:cNvSpPr>
          <p:nvPr>
            <p:ph type="sldNum" sz="quarter" idx="4"/>
          </p:nvPr>
        </p:nvSpPr>
        <p:spPr/>
        <p:txBody>
          <a:bodyPr/>
          <a:lstStyle/>
          <a:p>
            <a:pPr>
              <a:defRPr/>
            </a:pPr>
            <a:fld id="{148C009B-CB69-E04A-B9B3-34B26D69E9CF}" type="slidenum">
              <a:rPr lang="en-US" smtClean="0"/>
              <a:pPr>
                <a:defRPr/>
              </a:pPr>
              <a:t>30</a:t>
            </a:fld>
            <a:endParaRPr lang="en-US" dirty="0"/>
          </a:p>
        </p:txBody>
      </p:sp>
      <p:sp>
        <p:nvSpPr>
          <p:cNvPr id="10" name="Title 9"/>
          <p:cNvSpPr>
            <a:spLocks noGrp="1"/>
          </p:cNvSpPr>
          <p:nvPr>
            <p:ph type="title"/>
          </p:nvPr>
        </p:nvSpPr>
        <p:spPr/>
        <p:txBody>
          <a:bodyPr/>
          <a:lstStyle/>
          <a:p>
            <a:r>
              <a:rPr lang="en-US" dirty="0"/>
              <a:t>How does Ansible work?</a:t>
            </a:r>
          </a:p>
        </p:txBody>
      </p:sp>
      <p:sp>
        <p:nvSpPr>
          <p:cNvPr id="14" name="TextBox 13">
            <a:extLst>
              <a:ext uri="{FF2B5EF4-FFF2-40B4-BE49-F238E27FC236}">
                <a16:creationId xmlns:a16="http://schemas.microsoft.com/office/drawing/2014/main" id="{5B1FEF36-4728-FF43-81D4-A8A66EB7FB42}"/>
              </a:ext>
            </a:extLst>
          </p:cNvPr>
          <p:cNvSpPr txBox="1"/>
          <p:nvPr/>
        </p:nvSpPr>
        <p:spPr>
          <a:xfrm>
            <a:off x="296333" y="5661765"/>
            <a:ext cx="11590864" cy="461665"/>
          </a:xfrm>
          <a:prstGeom prst="rect">
            <a:avLst/>
          </a:prstGeom>
          <a:noFill/>
        </p:spPr>
        <p:txBody>
          <a:bodyPr wrap="square" rtlCol="0">
            <a:spAutoFit/>
          </a:bodyPr>
          <a:lstStyle/>
          <a:p>
            <a:pPr algn="ctr"/>
            <a:r>
              <a:rPr lang="en-US" sz="2400" dirty="0">
                <a:hlinkClick r:id="rId3"/>
              </a:rPr>
              <a:t>https://</a:t>
            </a:r>
            <a:r>
              <a:rPr lang="en-US" sz="2400" dirty="0" err="1">
                <a:hlinkClick r:id="rId3"/>
              </a:rPr>
              <a:t>www.ansible.com</a:t>
            </a:r>
            <a:r>
              <a:rPr lang="en-US" sz="2400" dirty="0">
                <a:hlinkClick r:id="rId3"/>
              </a:rPr>
              <a:t>/overview/how-ansible-works</a:t>
            </a:r>
            <a:endParaRPr lang="en-US" sz="2400" dirty="0"/>
          </a:p>
        </p:txBody>
      </p:sp>
    </p:spTree>
    <p:extLst>
      <p:ext uri="{BB962C8B-B14F-4D97-AF65-F5344CB8AC3E}">
        <p14:creationId xmlns:p14="http://schemas.microsoft.com/office/powerpoint/2010/main" val="1319307178"/>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FCE787FF-0615-0A45-BD71-072E0CA6108C}"/>
              </a:ext>
            </a:extLst>
          </p:cNvPr>
          <p:cNvPicPr>
            <a:picLocks noGrp="1" noChangeAspect="1"/>
          </p:cNvPicPr>
          <p:nvPr>
            <p:ph sz="half" idx="13"/>
          </p:nvPr>
        </p:nvPicPr>
        <p:blipFill>
          <a:blip r:embed="rId3"/>
          <a:stretch>
            <a:fillRect/>
          </a:stretch>
        </p:blipFill>
        <p:spPr>
          <a:xfrm>
            <a:off x="304800" y="1210465"/>
            <a:ext cx="5608638" cy="3155957"/>
          </a:xfrm>
        </p:spPr>
      </p:pic>
      <p:sp>
        <p:nvSpPr>
          <p:cNvPr id="6" name="Date Placeholder 5"/>
          <p:cNvSpPr>
            <a:spLocks noGrp="1"/>
          </p:cNvSpPr>
          <p:nvPr>
            <p:ph type="dt" sz="half" idx="2"/>
          </p:nvPr>
        </p:nvSpPr>
        <p:spPr/>
        <p:txBody>
          <a:bodyPr/>
          <a:lstStyle/>
          <a:p>
            <a:pPr>
              <a:defRPr/>
            </a:pPr>
            <a:r>
              <a:rPr lang="en-US"/>
              <a:t>11/5/20</a:t>
            </a:r>
            <a:endParaRPr lang="en-US" dirty="0"/>
          </a:p>
        </p:txBody>
      </p:sp>
      <p:sp>
        <p:nvSpPr>
          <p:cNvPr id="7" name="Footer Placeholder 6"/>
          <p:cNvSpPr>
            <a:spLocks noGrp="1"/>
          </p:cNvSpPr>
          <p:nvPr>
            <p:ph type="ftr" sz="quarter" idx="3"/>
          </p:nvPr>
        </p:nvSpPr>
        <p:spPr/>
        <p:txBody>
          <a:bodyPr/>
          <a:lstStyle/>
          <a:p>
            <a:pPr>
              <a:defRPr/>
            </a:pPr>
            <a:r>
              <a:rPr lang="en-US"/>
              <a:t>Beau Harrison | Automated Computer Management with Ansible</a:t>
            </a:r>
            <a:endParaRPr lang="en-US" b="1" dirty="0"/>
          </a:p>
        </p:txBody>
      </p:sp>
      <p:sp>
        <p:nvSpPr>
          <p:cNvPr id="8" name="Slide Number Placeholder 7"/>
          <p:cNvSpPr>
            <a:spLocks noGrp="1"/>
          </p:cNvSpPr>
          <p:nvPr>
            <p:ph type="sldNum" sz="quarter" idx="4"/>
          </p:nvPr>
        </p:nvSpPr>
        <p:spPr/>
        <p:txBody>
          <a:bodyPr/>
          <a:lstStyle/>
          <a:p>
            <a:pPr>
              <a:defRPr/>
            </a:pPr>
            <a:fld id="{148C009B-CB69-E04A-B9B3-34B26D69E9CF}" type="slidenum">
              <a:rPr lang="en-US" smtClean="0"/>
              <a:pPr>
                <a:defRPr/>
              </a:pPr>
              <a:t>31</a:t>
            </a:fld>
            <a:endParaRPr lang="en-US" dirty="0"/>
          </a:p>
        </p:txBody>
      </p:sp>
      <p:sp>
        <p:nvSpPr>
          <p:cNvPr id="10" name="Title 9"/>
          <p:cNvSpPr>
            <a:spLocks noGrp="1"/>
          </p:cNvSpPr>
          <p:nvPr>
            <p:ph type="title"/>
          </p:nvPr>
        </p:nvSpPr>
        <p:spPr/>
        <p:txBody>
          <a:bodyPr/>
          <a:lstStyle/>
          <a:p>
            <a:r>
              <a:rPr lang="en-US" dirty="0"/>
              <a:t>How does Ansible work? – Agentless</a:t>
            </a:r>
          </a:p>
        </p:txBody>
      </p:sp>
      <p:sp>
        <p:nvSpPr>
          <p:cNvPr id="14" name="TextBox 13">
            <a:extLst>
              <a:ext uri="{FF2B5EF4-FFF2-40B4-BE49-F238E27FC236}">
                <a16:creationId xmlns:a16="http://schemas.microsoft.com/office/drawing/2014/main" id="{5B1FEF36-4728-FF43-81D4-A8A66EB7FB42}"/>
              </a:ext>
            </a:extLst>
          </p:cNvPr>
          <p:cNvSpPr txBox="1"/>
          <p:nvPr/>
        </p:nvSpPr>
        <p:spPr>
          <a:xfrm>
            <a:off x="296333" y="5661765"/>
            <a:ext cx="11590864" cy="461665"/>
          </a:xfrm>
          <a:prstGeom prst="rect">
            <a:avLst/>
          </a:prstGeom>
          <a:noFill/>
        </p:spPr>
        <p:txBody>
          <a:bodyPr wrap="square" rtlCol="0">
            <a:spAutoFit/>
          </a:bodyPr>
          <a:lstStyle/>
          <a:p>
            <a:pPr algn="ctr"/>
            <a:r>
              <a:rPr lang="en-US" sz="2400" dirty="0">
                <a:hlinkClick r:id="rId4"/>
              </a:rPr>
              <a:t>https://</a:t>
            </a:r>
            <a:r>
              <a:rPr lang="en-US" sz="2400" dirty="0" err="1">
                <a:hlinkClick r:id="rId4"/>
              </a:rPr>
              <a:t>www.ansible.com</a:t>
            </a:r>
            <a:r>
              <a:rPr lang="en-US" sz="2400" dirty="0">
                <a:hlinkClick r:id="rId4"/>
              </a:rPr>
              <a:t>/overview/how-ansible-works</a:t>
            </a:r>
            <a:endParaRPr lang="en-US" sz="2400" dirty="0"/>
          </a:p>
        </p:txBody>
      </p:sp>
      <p:sp>
        <p:nvSpPr>
          <p:cNvPr id="12" name="Rectangle 11">
            <a:extLst>
              <a:ext uri="{FF2B5EF4-FFF2-40B4-BE49-F238E27FC236}">
                <a16:creationId xmlns:a16="http://schemas.microsoft.com/office/drawing/2014/main" id="{0C2917F3-95DA-A745-8823-10957753FDF7}"/>
              </a:ext>
            </a:extLst>
          </p:cNvPr>
          <p:cNvSpPr/>
          <p:nvPr/>
        </p:nvSpPr>
        <p:spPr>
          <a:xfrm>
            <a:off x="4086366" y="5353351"/>
            <a:ext cx="4258365" cy="256545"/>
          </a:xfrm>
          <a:prstGeom prst="rect">
            <a:avLst/>
          </a:prstGeom>
        </p:spPr>
        <p:txBody>
          <a:bodyPr wrap="square">
            <a:spAutoFit/>
          </a:bodyPr>
          <a:lstStyle/>
          <a:p>
            <a:pPr algn="ctr"/>
            <a:r>
              <a:rPr lang="en-US" sz="1067" dirty="0"/>
              <a:t>https://</a:t>
            </a:r>
            <a:r>
              <a:rPr lang="en-US" sz="1067" dirty="0" err="1"/>
              <a:t>www.slideshare.net</a:t>
            </a:r>
            <a:r>
              <a:rPr lang="en-US" sz="1067" dirty="0"/>
              <a:t>/DonghuKIM2/ansible-with-oci-221441463</a:t>
            </a:r>
          </a:p>
        </p:txBody>
      </p:sp>
      <p:sp>
        <p:nvSpPr>
          <p:cNvPr id="13" name="Rectangle 12">
            <a:extLst>
              <a:ext uri="{FF2B5EF4-FFF2-40B4-BE49-F238E27FC236}">
                <a16:creationId xmlns:a16="http://schemas.microsoft.com/office/drawing/2014/main" id="{7E9EACA8-A67D-F645-9059-1E761F2C9AE1}"/>
              </a:ext>
            </a:extLst>
          </p:cNvPr>
          <p:cNvSpPr/>
          <p:nvPr/>
        </p:nvSpPr>
        <p:spPr>
          <a:xfrm>
            <a:off x="5035828" y="2482574"/>
            <a:ext cx="512417" cy="503583"/>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5" name="TextBox 14">
            <a:extLst>
              <a:ext uri="{FF2B5EF4-FFF2-40B4-BE49-F238E27FC236}">
                <a16:creationId xmlns:a16="http://schemas.microsoft.com/office/drawing/2014/main" id="{6579FC57-F2BB-8444-A779-79FCC1B1BE91}"/>
              </a:ext>
            </a:extLst>
          </p:cNvPr>
          <p:cNvSpPr txBox="1"/>
          <p:nvPr/>
        </p:nvSpPr>
        <p:spPr>
          <a:xfrm>
            <a:off x="2473740" y="4009401"/>
            <a:ext cx="2774121" cy="748795"/>
          </a:xfrm>
          <a:prstGeom prst="rect">
            <a:avLst/>
          </a:prstGeom>
          <a:noFill/>
        </p:spPr>
        <p:txBody>
          <a:bodyPr wrap="square" rtlCol="0">
            <a:spAutoFit/>
          </a:bodyPr>
          <a:lstStyle/>
          <a:p>
            <a:pPr algn="ctr"/>
            <a:r>
              <a:rPr lang="en-US" sz="2133" dirty="0">
                <a:solidFill>
                  <a:srgbClr val="404040"/>
                </a:solidFill>
              </a:rPr>
              <a:t>on</a:t>
            </a:r>
          </a:p>
          <a:p>
            <a:pPr algn="ctr"/>
            <a:r>
              <a:rPr lang="en-US" sz="2133" dirty="0">
                <a:solidFill>
                  <a:srgbClr val="404040"/>
                </a:solidFill>
              </a:rPr>
              <a:t>your machine</a:t>
            </a:r>
          </a:p>
        </p:txBody>
      </p:sp>
    </p:spTree>
    <p:extLst>
      <p:ext uri="{BB962C8B-B14F-4D97-AF65-F5344CB8AC3E}">
        <p14:creationId xmlns:p14="http://schemas.microsoft.com/office/powerpoint/2010/main" val="2867955743"/>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2"/>
          </p:nvPr>
        </p:nvSpPr>
        <p:spPr/>
        <p:txBody>
          <a:bodyPr/>
          <a:lstStyle/>
          <a:p>
            <a:pPr>
              <a:defRPr/>
            </a:pPr>
            <a:r>
              <a:rPr lang="en-US"/>
              <a:t>11/5/20</a:t>
            </a:r>
            <a:endParaRPr lang="en-US" dirty="0"/>
          </a:p>
        </p:txBody>
      </p:sp>
      <p:sp>
        <p:nvSpPr>
          <p:cNvPr id="7" name="Footer Placeholder 6"/>
          <p:cNvSpPr>
            <a:spLocks noGrp="1"/>
          </p:cNvSpPr>
          <p:nvPr>
            <p:ph type="ftr" sz="quarter" idx="3"/>
          </p:nvPr>
        </p:nvSpPr>
        <p:spPr/>
        <p:txBody>
          <a:bodyPr/>
          <a:lstStyle/>
          <a:p>
            <a:pPr>
              <a:defRPr/>
            </a:pPr>
            <a:r>
              <a:rPr lang="en-US"/>
              <a:t>Beau Harrison | Automated Computer Management with Ansible</a:t>
            </a:r>
            <a:endParaRPr lang="en-US" b="1" dirty="0"/>
          </a:p>
        </p:txBody>
      </p:sp>
      <p:sp>
        <p:nvSpPr>
          <p:cNvPr id="8" name="Slide Number Placeholder 7"/>
          <p:cNvSpPr>
            <a:spLocks noGrp="1"/>
          </p:cNvSpPr>
          <p:nvPr>
            <p:ph type="sldNum" sz="quarter" idx="4"/>
          </p:nvPr>
        </p:nvSpPr>
        <p:spPr/>
        <p:txBody>
          <a:bodyPr/>
          <a:lstStyle/>
          <a:p>
            <a:pPr>
              <a:defRPr/>
            </a:pPr>
            <a:fld id="{148C009B-CB69-E04A-B9B3-34B26D69E9CF}" type="slidenum">
              <a:rPr lang="en-US" smtClean="0"/>
              <a:pPr>
                <a:defRPr/>
              </a:pPr>
              <a:t>32</a:t>
            </a:fld>
            <a:endParaRPr lang="en-US" dirty="0"/>
          </a:p>
        </p:txBody>
      </p:sp>
      <p:sp>
        <p:nvSpPr>
          <p:cNvPr id="10" name="Title 9"/>
          <p:cNvSpPr>
            <a:spLocks noGrp="1"/>
          </p:cNvSpPr>
          <p:nvPr>
            <p:ph type="title"/>
          </p:nvPr>
        </p:nvSpPr>
        <p:spPr/>
        <p:txBody>
          <a:bodyPr/>
          <a:lstStyle/>
          <a:p>
            <a:r>
              <a:rPr lang="en-US" dirty="0"/>
              <a:t>How does Ansible work? – Modules</a:t>
            </a:r>
          </a:p>
        </p:txBody>
      </p:sp>
      <p:sp>
        <p:nvSpPr>
          <p:cNvPr id="4" name="TextBox 3">
            <a:extLst>
              <a:ext uri="{FF2B5EF4-FFF2-40B4-BE49-F238E27FC236}">
                <a16:creationId xmlns:a16="http://schemas.microsoft.com/office/drawing/2014/main" id="{9A1E2201-028B-1145-9E45-5F1163374E63}"/>
              </a:ext>
            </a:extLst>
          </p:cNvPr>
          <p:cNvSpPr txBox="1"/>
          <p:nvPr/>
        </p:nvSpPr>
        <p:spPr>
          <a:xfrm>
            <a:off x="304800" y="891660"/>
            <a:ext cx="5791200" cy="379656"/>
          </a:xfrm>
          <a:prstGeom prst="rect">
            <a:avLst/>
          </a:prstGeom>
          <a:noFill/>
        </p:spPr>
        <p:txBody>
          <a:bodyPr wrap="square" rtlCol="0">
            <a:spAutoFit/>
          </a:bodyPr>
          <a:lstStyle/>
          <a:p>
            <a:pPr>
              <a:spcBef>
                <a:spcPct val="20000"/>
              </a:spcBef>
            </a:pPr>
            <a:r>
              <a:rPr lang="en-US" sz="1867" dirty="0">
                <a:solidFill>
                  <a:srgbClr val="505050"/>
                </a:solidFill>
                <a:latin typeface="Menlo" panose="020B0609030804020204" pitchFamily="49" charset="0"/>
                <a:ea typeface="Menlo" panose="020B0609030804020204" pitchFamily="49" charset="0"/>
                <a:cs typeface="Menlo" panose="020B0609030804020204" pitchFamily="49" charset="0"/>
              </a:rPr>
              <a:t>  &gt; ansible </a:t>
            </a:r>
            <a:r>
              <a:rPr lang="en-US" sz="1867" dirty="0" err="1">
                <a:solidFill>
                  <a:srgbClr val="505050"/>
                </a:solidFill>
                <a:latin typeface="Menlo" panose="020B0609030804020204" pitchFamily="49" charset="0"/>
                <a:ea typeface="Menlo" panose="020B0609030804020204" pitchFamily="49" charset="0"/>
                <a:cs typeface="Menlo" panose="020B0609030804020204" pitchFamily="49" charset="0"/>
              </a:rPr>
              <a:t>outland.fnal.gov</a:t>
            </a:r>
            <a:r>
              <a:rPr lang="en-US" sz="1867" dirty="0">
                <a:solidFill>
                  <a:srgbClr val="505050"/>
                </a:solidFill>
                <a:latin typeface="Menlo" panose="020B0609030804020204" pitchFamily="49" charset="0"/>
                <a:ea typeface="Menlo" panose="020B0609030804020204" pitchFamily="49" charset="0"/>
                <a:cs typeface="Menlo" panose="020B0609030804020204" pitchFamily="49" charset="0"/>
              </a:rPr>
              <a:t> -m ping</a:t>
            </a:r>
          </a:p>
        </p:txBody>
      </p:sp>
      <p:sp>
        <p:nvSpPr>
          <p:cNvPr id="16" name="TextBox 15">
            <a:extLst>
              <a:ext uri="{FF2B5EF4-FFF2-40B4-BE49-F238E27FC236}">
                <a16:creationId xmlns:a16="http://schemas.microsoft.com/office/drawing/2014/main" id="{C55F85D0-3470-B848-AAFE-037842FD3BA3}"/>
              </a:ext>
            </a:extLst>
          </p:cNvPr>
          <p:cNvSpPr txBox="1"/>
          <p:nvPr/>
        </p:nvSpPr>
        <p:spPr>
          <a:xfrm>
            <a:off x="304800" y="1335820"/>
            <a:ext cx="5791200" cy="2324354"/>
          </a:xfrm>
          <a:prstGeom prst="rect">
            <a:avLst/>
          </a:prstGeom>
          <a:noFill/>
        </p:spPr>
        <p:txBody>
          <a:bodyPr wrap="square" rtlCol="0">
            <a:spAutoFit/>
          </a:bodyPr>
          <a:lstStyle/>
          <a:p>
            <a:pPr>
              <a:spcBef>
                <a:spcPct val="20000"/>
              </a:spcBef>
            </a:pPr>
            <a:endParaRPr lang="en-US" sz="2133" dirty="0">
              <a:solidFill>
                <a:srgbClr val="505050"/>
              </a:solidFill>
              <a:latin typeface="Helvetica"/>
              <a:ea typeface="ＭＳ Ｐゴシック" charset="0"/>
            </a:endParaRPr>
          </a:p>
          <a:p>
            <a:pPr>
              <a:spcBef>
                <a:spcPct val="20000"/>
              </a:spcBef>
            </a:pPr>
            <a:r>
              <a:rPr lang="en-US" sz="2133" dirty="0">
                <a:solidFill>
                  <a:srgbClr val="505050"/>
                </a:solidFill>
                <a:latin typeface="Helvetica"/>
                <a:ea typeface="ＭＳ Ｐゴシック" charset="0"/>
              </a:rPr>
              <a:t>ansible – command line tool</a:t>
            </a:r>
          </a:p>
          <a:p>
            <a:pPr>
              <a:spcBef>
                <a:spcPct val="20000"/>
              </a:spcBef>
            </a:pPr>
            <a:r>
              <a:rPr lang="en-US" sz="2133" dirty="0" err="1">
                <a:solidFill>
                  <a:srgbClr val="505050"/>
                </a:solidFill>
                <a:latin typeface="Helvetica"/>
                <a:ea typeface="ＭＳ Ｐゴシック" charset="0"/>
              </a:rPr>
              <a:t>outland.fnal.gov</a:t>
            </a:r>
            <a:r>
              <a:rPr lang="en-US" sz="2133" dirty="0">
                <a:solidFill>
                  <a:srgbClr val="505050"/>
                </a:solidFill>
                <a:latin typeface="Helvetica"/>
                <a:ea typeface="ＭＳ Ｐゴシック" charset="0"/>
              </a:rPr>
              <a:t> – remote hostname</a:t>
            </a:r>
          </a:p>
          <a:p>
            <a:pPr>
              <a:spcBef>
                <a:spcPct val="20000"/>
              </a:spcBef>
            </a:pPr>
            <a:r>
              <a:rPr lang="en-US" sz="2133" dirty="0">
                <a:solidFill>
                  <a:srgbClr val="505050"/>
                </a:solidFill>
                <a:latin typeface="Helvetica"/>
                <a:ea typeface="ＭＳ Ｐゴシック" charset="0"/>
              </a:rPr>
              <a:t>-m – module flag</a:t>
            </a:r>
          </a:p>
          <a:p>
            <a:pPr>
              <a:spcBef>
                <a:spcPct val="20000"/>
              </a:spcBef>
            </a:pPr>
            <a:r>
              <a:rPr lang="en-US" sz="2133" dirty="0">
                <a:solidFill>
                  <a:srgbClr val="505050"/>
                </a:solidFill>
                <a:latin typeface="Helvetica"/>
                <a:ea typeface="ＭＳ Ｐゴシック" charset="0"/>
              </a:rPr>
              <a:t>ping – built-in Ansible module that does exactly what it says</a:t>
            </a:r>
          </a:p>
        </p:txBody>
      </p:sp>
      <p:sp>
        <p:nvSpPr>
          <p:cNvPr id="19" name="TextBox 18">
            <a:extLst>
              <a:ext uri="{FF2B5EF4-FFF2-40B4-BE49-F238E27FC236}">
                <a16:creationId xmlns:a16="http://schemas.microsoft.com/office/drawing/2014/main" id="{1553C256-2ECD-A042-8E89-815547FA13BB}"/>
              </a:ext>
            </a:extLst>
          </p:cNvPr>
          <p:cNvSpPr txBox="1"/>
          <p:nvPr/>
        </p:nvSpPr>
        <p:spPr>
          <a:xfrm>
            <a:off x="6096001" y="713421"/>
            <a:ext cx="5787404" cy="5212837"/>
          </a:xfrm>
          <a:prstGeom prst="rect">
            <a:avLst/>
          </a:prstGeom>
          <a:noFill/>
        </p:spPr>
        <p:txBody>
          <a:bodyPr wrap="square" rtlCol="0">
            <a:spAutoFit/>
          </a:bodyPr>
          <a:lstStyle/>
          <a:p>
            <a:pPr>
              <a:spcBef>
                <a:spcPct val="20000"/>
              </a:spcBef>
            </a:pPr>
            <a:r>
              <a:rPr lang="en-US" sz="2133" b="1" dirty="0">
                <a:solidFill>
                  <a:srgbClr val="505050"/>
                </a:solidFill>
                <a:latin typeface="Helvetica"/>
                <a:ea typeface="ＭＳ Ｐゴシック" charset="0"/>
              </a:rPr>
              <a:t>Module examples</a:t>
            </a:r>
          </a:p>
          <a:p>
            <a:pPr marL="380990"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copy – copy files from control node to target</a:t>
            </a:r>
          </a:p>
          <a:p>
            <a:pPr marL="380990"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user – manage users and passwords</a:t>
            </a:r>
          </a:p>
          <a:p>
            <a:pPr marL="380990"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package - install, update, remove tools using target package manager</a:t>
            </a:r>
          </a:p>
          <a:p>
            <a:pPr marL="380990"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service – manage target system services using target </a:t>
            </a:r>
            <a:r>
              <a:rPr lang="en-US" sz="2133" dirty="0" err="1">
                <a:solidFill>
                  <a:srgbClr val="505050"/>
                </a:solidFill>
                <a:latin typeface="Helvetica"/>
                <a:ea typeface="ＭＳ Ｐゴシック" charset="0"/>
              </a:rPr>
              <a:t>init</a:t>
            </a:r>
            <a:r>
              <a:rPr lang="en-US" sz="2133" dirty="0">
                <a:solidFill>
                  <a:srgbClr val="505050"/>
                </a:solidFill>
                <a:latin typeface="Helvetica"/>
                <a:ea typeface="ＭＳ Ｐゴシック" charset="0"/>
              </a:rPr>
              <a:t> system</a:t>
            </a:r>
          </a:p>
          <a:p>
            <a:pPr marL="380990" indent="-380990">
              <a:spcBef>
                <a:spcPct val="20000"/>
              </a:spcBef>
              <a:buFont typeface="Arial" panose="020B0604020202020204" pitchFamily="34" charset="0"/>
              <a:buChar char="•"/>
            </a:pPr>
            <a:r>
              <a:rPr lang="en-US" sz="2133" dirty="0" err="1">
                <a:solidFill>
                  <a:srgbClr val="505050"/>
                </a:solidFill>
                <a:latin typeface="Helvetica"/>
                <a:ea typeface="ＭＳ Ｐゴシック" charset="0"/>
              </a:rPr>
              <a:t>firewalld</a:t>
            </a:r>
            <a:r>
              <a:rPr lang="en-US" sz="2133" dirty="0">
                <a:solidFill>
                  <a:srgbClr val="505050"/>
                </a:solidFill>
                <a:latin typeface="Helvetica"/>
                <a:ea typeface="ＭＳ Ｐゴシック" charset="0"/>
              </a:rPr>
              <a:t> – manage firewall configuration</a:t>
            </a:r>
          </a:p>
          <a:p>
            <a:pPr marL="380990"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file – set permissions and ownership</a:t>
            </a:r>
          </a:p>
          <a:p>
            <a:pPr marL="380990" indent="-380990">
              <a:spcBef>
                <a:spcPct val="20000"/>
              </a:spcBef>
              <a:buFont typeface="Arial" panose="020B0604020202020204" pitchFamily="34" charset="0"/>
              <a:buChar char="•"/>
            </a:pPr>
            <a:r>
              <a:rPr lang="en-US" sz="2133" dirty="0" err="1">
                <a:solidFill>
                  <a:srgbClr val="505050"/>
                </a:solidFill>
                <a:latin typeface="Helvetica"/>
                <a:ea typeface="ＭＳ Ｐゴシック" charset="0"/>
              </a:rPr>
              <a:t>lineinfile</a:t>
            </a:r>
            <a:r>
              <a:rPr lang="en-US" sz="2133" dirty="0">
                <a:solidFill>
                  <a:srgbClr val="505050"/>
                </a:solidFill>
                <a:latin typeface="Helvetica"/>
                <a:ea typeface="ＭＳ Ｐゴシック" charset="0"/>
              </a:rPr>
              <a:t> – manage single lines on existing files</a:t>
            </a:r>
          </a:p>
          <a:p>
            <a:pPr marL="380990"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command – allows for arbitrary commands, best practice is to avoid this</a:t>
            </a:r>
          </a:p>
        </p:txBody>
      </p:sp>
      <p:sp>
        <p:nvSpPr>
          <p:cNvPr id="20" name="TextBox 19">
            <a:extLst>
              <a:ext uri="{FF2B5EF4-FFF2-40B4-BE49-F238E27FC236}">
                <a16:creationId xmlns:a16="http://schemas.microsoft.com/office/drawing/2014/main" id="{203E789B-0292-F349-93A3-62B6DC220722}"/>
              </a:ext>
            </a:extLst>
          </p:cNvPr>
          <p:cNvSpPr txBox="1"/>
          <p:nvPr/>
        </p:nvSpPr>
        <p:spPr>
          <a:xfrm>
            <a:off x="296333" y="5803119"/>
            <a:ext cx="11590864" cy="420564"/>
          </a:xfrm>
          <a:prstGeom prst="rect">
            <a:avLst/>
          </a:prstGeom>
          <a:noFill/>
        </p:spPr>
        <p:txBody>
          <a:bodyPr wrap="square" rtlCol="0">
            <a:spAutoFit/>
          </a:bodyPr>
          <a:lstStyle/>
          <a:p>
            <a:pPr algn="ctr"/>
            <a:r>
              <a:rPr lang="en-US" sz="2133" dirty="0">
                <a:hlinkClick r:id="rId3"/>
              </a:rPr>
              <a:t>https://</a:t>
            </a:r>
            <a:r>
              <a:rPr lang="en-US" sz="2133" dirty="0" err="1">
                <a:hlinkClick r:id="rId3"/>
              </a:rPr>
              <a:t>docs.ansible.com</a:t>
            </a:r>
            <a:r>
              <a:rPr lang="en-US" sz="2133" dirty="0">
                <a:hlinkClick r:id="rId3"/>
              </a:rPr>
              <a:t>/ansible/latest/</a:t>
            </a:r>
            <a:r>
              <a:rPr lang="en-US" sz="2133" dirty="0" err="1">
                <a:hlinkClick r:id="rId3"/>
              </a:rPr>
              <a:t>user_guide</a:t>
            </a:r>
            <a:r>
              <a:rPr lang="en-US" sz="2133" dirty="0">
                <a:hlinkClick r:id="rId3"/>
              </a:rPr>
              <a:t>/</a:t>
            </a:r>
            <a:r>
              <a:rPr lang="en-US" sz="2133" dirty="0" err="1">
                <a:hlinkClick r:id="rId3"/>
              </a:rPr>
              <a:t>modules_intro.html</a:t>
            </a:r>
            <a:endParaRPr lang="en-US" sz="2133" dirty="0"/>
          </a:p>
        </p:txBody>
      </p:sp>
    </p:spTree>
    <p:extLst>
      <p:ext uri="{BB962C8B-B14F-4D97-AF65-F5344CB8AC3E}">
        <p14:creationId xmlns:p14="http://schemas.microsoft.com/office/powerpoint/2010/main" val="13317857"/>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2"/>
          </p:nvPr>
        </p:nvSpPr>
        <p:spPr/>
        <p:txBody>
          <a:bodyPr/>
          <a:lstStyle/>
          <a:p>
            <a:pPr>
              <a:defRPr/>
            </a:pPr>
            <a:r>
              <a:rPr lang="en-US"/>
              <a:t>11/5/20</a:t>
            </a:r>
            <a:endParaRPr lang="en-US" dirty="0"/>
          </a:p>
        </p:txBody>
      </p:sp>
      <p:sp>
        <p:nvSpPr>
          <p:cNvPr id="7" name="Footer Placeholder 6"/>
          <p:cNvSpPr>
            <a:spLocks noGrp="1"/>
          </p:cNvSpPr>
          <p:nvPr>
            <p:ph type="ftr" sz="quarter" idx="3"/>
          </p:nvPr>
        </p:nvSpPr>
        <p:spPr/>
        <p:txBody>
          <a:bodyPr/>
          <a:lstStyle/>
          <a:p>
            <a:pPr>
              <a:defRPr/>
            </a:pPr>
            <a:r>
              <a:rPr lang="en-US"/>
              <a:t>Beau Harrison | Automated Computer Management with Ansible</a:t>
            </a:r>
            <a:endParaRPr lang="en-US" b="1" dirty="0"/>
          </a:p>
        </p:txBody>
      </p:sp>
      <p:sp>
        <p:nvSpPr>
          <p:cNvPr id="8" name="Slide Number Placeholder 7"/>
          <p:cNvSpPr>
            <a:spLocks noGrp="1"/>
          </p:cNvSpPr>
          <p:nvPr>
            <p:ph type="sldNum" sz="quarter" idx="4"/>
          </p:nvPr>
        </p:nvSpPr>
        <p:spPr/>
        <p:txBody>
          <a:bodyPr/>
          <a:lstStyle/>
          <a:p>
            <a:pPr>
              <a:defRPr/>
            </a:pPr>
            <a:fld id="{148C009B-CB69-E04A-B9B3-34B26D69E9CF}" type="slidenum">
              <a:rPr lang="en-US" smtClean="0"/>
              <a:pPr>
                <a:defRPr/>
              </a:pPr>
              <a:t>33</a:t>
            </a:fld>
            <a:endParaRPr lang="en-US" dirty="0"/>
          </a:p>
        </p:txBody>
      </p:sp>
      <p:sp>
        <p:nvSpPr>
          <p:cNvPr id="10" name="Title 9"/>
          <p:cNvSpPr>
            <a:spLocks noGrp="1"/>
          </p:cNvSpPr>
          <p:nvPr>
            <p:ph type="title"/>
          </p:nvPr>
        </p:nvSpPr>
        <p:spPr/>
        <p:txBody>
          <a:bodyPr/>
          <a:lstStyle/>
          <a:p>
            <a:r>
              <a:rPr lang="en-US" dirty="0"/>
              <a:t>How does Ansible work? – Tasks</a:t>
            </a:r>
          </a:p>
        </p:txBody>
      </p:sp>
      <p:sp>
        <p:nvSpPr>
          <p:cNvPr id="16" name="TextBox 15">
            <a:extLst>
              <a:ext uri="{FF2B5EF4-FFF2-40B4-BE49-F238E27FC236}">
                <a16:creationId xmlns:a16="http://schemas.microsoft.com/office/drawing/2014/main" id="{C55F85D0-3470-B848-AAFE-037842FD3BA3}"/>
              </a:ext>
            </a:extLst>
          </p:cNvPr>
          <p:cNvSpPr txBox="1"/>
          <p:nvPr/>
        </p:nvSpPr>
        <p:spPr>
          <a:xfrm>
            <a:off x="306698" y="819436"/>
            <a:ext cx="4749319" cy="1864806"/>
          </a:xfrm>
          <a:prstGeom prst="rect">
            <a:avLst/>
          </a:prstGeom>
          <a:noFill/>
        </p:spPr>
        <p:txBody>
          <a:bodyPr wrap="square" rtlCol="0">
            <a:spAutoFit/>
          </a:bodyPr>
          <a:lstStyle/>
          <a:p>
            <a:pPr>
              <a:spcBef>
                <a:spcPct val="20000"/>
              </a:spcBef>
            </a:pPr>
            <a:r>
              <a:rPr lang="en-US" sz="2133" dirty="0">
                <a:solidFill>
                  <a:srgbClr val="505050"/>
                </a:solidFill>
                <a:latin typeface="Helvetica"/>
                <a:ea typeface="ＭＳ Ｐゴシック" charset="0"/>
              </a:rPr>
              <a:t>Tasks are modules with arguments.</a:t>
            </a:r>
          </a:p>
          <a:p>
            <a:pPr>
              <a:spcBef>
                <a:spcPct val="20000"/>
              </a:spcBef>
            </a:pPr>
            <a:endParaRPr lang="en-US" sz="2133" dirty="0">
              <a:solidFill>
                <a:srgbClr val="505050"/>
              </a:solidFill>
              <a:latin typeface="Helvetica"/>
              <a:ea typeface="ＭＳ Ｐゴシック" charset="0"/>
            </a:endParaRPr>
          </a:p>
          <a:p>
            <a:pPr>
              <a:spcBef>
                <a:spcPct val="20000"/>
              </a:spcBef>
            </a:pPr>
            <a:r>
              <a:rPr lang="en-US" sz="2133" dirty="0">
                <a:solidFill>
                  <a:srgbClr val="505050"/>
                </a:solidFill>
                <a:latin typeface="Helvetica"/>
                <a:ea typeface="ＭＳ Ｐゴシック" charset="0"/>
              </a:rPr>
              <a:t>Ansible allows users to create predefined series of tasks in YAML files.</a:t>
            </a:r>
          </a:p>
        </p:txBody>
      </p:sp>
      <p:pic>
        <p:nvPicPr>
          <p:cNvPr id="3" name="Picture 2">
            <a:extLst>
              <a:ext uri="{FF2B5EF4-FFF2-40B4-BE49-F238E27FC236}">
                <a16:creationId xmlns:a16="http://schemas.microsoft.com/office/drawing/2014/main" id="{51D6185E-D962-6B4B-AC95-1A425ACA8CE1}"/>
              </a:ext>
            </a:extLst>
          </p:cNvPr>
          <p:cNvPicPr>
            <a:picLocks noChangeAspect="1"/>
          </p:cNvPicPr>
          <p:nvPr/>
        </p:nvPicPr>
        <p:blipFill rotWithShape="1">
          <a:blip r:embed="rId3"/>
          <a:srcRect l="6130" t="12810" r="6160" b="12644"/>
          <a:stretch/>
        </p:blipFill>
        <p:spPr>
          <a:xfrm>
            <a:off x="5056017" y="819437"/>
            <a:ext cx="6829287" cy="3984487"/>
          </a:xfrm>
          <a:prstGeom prst="rect">
            <a:avLst/>
          </a:prstGeom>
        </p:spPr>
      </p:pic>
      <p:sp>
        <p:nvSpPr>
          <p:cNvPr id="12" name="TextBox 11">
            <a:extLst>
              <a:ext uri="{FF2B5EF4-FFF2-40B4-BE49-F238E27FC236}">
                <a16:creationId xmlns:a16="http://schemas.microsoft.com/office/drawing/2014/main" id="{F9ED0B4B-893A-DD46-A718-43708ECA3983}"/>
              </a:ext>
            </a:extLst>
          </p:cNvPr>
          <p:cNvSpPr txBox="1"/>
          <p:nvPr/>
        </p:nvSpPr>
        <p:spPr>
          <a:xfrm>
            <a:off x="296333" y="5661765"/>
            <a:ext cx="11590864" cy="420564"/>
          </a:xfrm>
          <a:prstGeom prst="rect">
            <a:avLst/>
          </a:prstGeom>
          <a:noFill/>
        </p:spPr>
        <p:txBody>
          <a:bodyPr wrap="square" rtlCol="0">
            <a:spAutoFit/>
          </a:bodyPr>
          <a:lstStyle/>
          <a:p>
            <a:pPr algn="ctr"/>
            <a:r>
              <a:rPr lang="en-US" sz="2133" dirty="0">
                <a:hlinkClick r:id="rId4"/>
              </a:rPr>
              <a:t>https://</a:t>
            </a:r>
            <a:r>
              <a:rPr lang="en-US" sz="2133" dirty="0" err="1">
                <a:hlinkClick r:id="rId4"/>
              </a:rPr>
              <a:t>docs.ansible.com</a:t>
            </a:r>
            <a:r>
              <a:rPr lang="en-US" sz="2133" dirty="0">
                <a:hlinkClick r:id="rId4"/>
              </a:rPr>
              <a:t>/ansible/latest/</a:t>
            </a:r>
            <a:r>
              <a:rPr lang="en-US" sz="2133" dirty="0" err="1">
                <a:hlinkClick r:id="rId4"/>
              </a:rPr>
              <a:t>user_guide</a:t>
            </a:r>
            <a:r>
              <a:rPr lang="en-US" sz="2133" dirty="0">
                <a:hlinkClick r:id="rId4"/>
              </a:rPr>
              <a:t>/</a:t>
            </a:r>
            <a:r>
              <a:rPr lang="en-US" sz="2133" dirty="0" err="1">
                <a:hlinkClick r:id="rId4"/>
              </a:rPr>
              <a:t>index.html#writing-tasks-plays-and-playbooks</a:t>
            </a:r>
            <a:endParaRPr lang="en-US" sz="2133" dirty="0"/>
          </a:p>
        </p:txBody>
      </p:sp>
    </p:spTree>
    <p:extLst>
      <p:ext uri="{BB962C8B-B14F-4D97-AF65-F5344CB8AC3E}">
        <p14:creationId xmlns:p14="http://schemas.microsoft.com/office/powerpoint/2010/main" val="3287521480"/>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2"/>
          </p:nvPr>
        </p:nvSpPr>
        <p:spPr/>
        <p:txBody>
          <a:bodyPr/>
          <a:lstStyle/>
          <a:p>
            <a:pPr>
              <a:defRPr/>
            </a:pPr>
            <a:r>
              <a:rPr lang="en-US"/>
              <a:t>11/5/20</a:t>
            </a:r>
            <a:endParaRPr lang="en-US" dirty="0"/>
          </a:p>
        </p:txBody>
      </p:sp>
      <p:sp>
        <p:nvSpPr>
          <p:cNvPr id="7" name="Footer Placeholder 6"/>
          <p:cNvSpPr>
            <a:spLocks noGrp="1"/>
          </p:cNvSpPr>
          <p:nvPr>
            <p:ph type="ftr" sz="quarter" idx="3"/>
          </p:nvPr>
        </p:nvSpPr>
        <p:spPr/>
        <p:txBody>
          <a:bodyPr/>
          <a:lstStyle/>
          <a:p>
            <a:pPr>
              <a:defRPr/>
            </a:pPr>
            <a:r>
              <a:rPr lang="en-US"/>
              <a:t>Beau Harrison | Automated Computer Management with Ansible</a:t>
            </a:r>
            <a:endParaRPr lang="en-US" b="1" dirty="0"/>
          </a:p>
        </p:txBody>
      </p:sp>
      <p:sp>
        <p:nvSpPr>
          <p:cNvPr id="8" name="Slide Number Placeholder 7"/>
          <p:cNvSpPr>
            <a:spLocks noGrp="1"/>
          </p:cNvSpPr>
          <p:nvPr>
            <p:ph type="sldNum" sz="quarter" idx="4"/>
          </p:nvPr>
        </p:nvSpPr>
        <p:spPr/>
        <p:txBody>
          <a:bodyPr/>
          <a:lstStyle/>
          <a:p>
            <a:pPr>
              <a:defRPr/>
            </a:pPr>
            <a:fld id="{148C009B-CB69-E04A-B9B3-34B26D69E9CF}" type="slidenum">
              <a:rPr lang="en-US" smtClean="0"/>
              <a:pPr>
                <a:defRPr/>
              </a:pPr>
              <a:t>34</a:t>
            </a:fld>
            <a:endParaRPr lang="en-US" dirty="0"/>
          </a:p>
        </p:txBody>
      </p:sp>
      <p:sp>
        <p:nvSpPr>
          <p:cNvPr id="10" name="Title 9"/>
          <p:cNvSpPr>
            <a:spLocks noGrp="1"/>
          </p:cNvSpPr>
          <p:nvPr>
            <p:ph type="title"/>
          </p:nvPr>
        </p:nvSpPr>
        <p:spPr/>
        <p:txBody>
          <a:bodyPr/>
          <a:lstStyle/>
          <a:p>
            <a:r>
              <a:rPr lang="en-US" dirty="0"/>
              <a:t>How does Ansible work? – Plays</a:t>
            </a:r>
          </a:p>
        </p:txBody>
      </p:sp>
      <p:sp>
        <p:nvSpPr>
          <p:cNvPr id="16" name="TextBox 15">
            <a:extLst>
              <a:ext uri="{FF2B5EF4-FFF2-40B4-BE49-F238E27FC236}">
                <a16:creationId xmlns:a16="http://schemas.microsoft.com/office/drawing/2014/main" id="{C55F85D0-3470-B848-AAFE-037842FD3BA3}"/>
              </a:ext>
            </a:extLst>
          </p:cNvPr>
          <p:cNvSpPr txBox="1"/>
          <p:nvPr/>
        </p:nvSpPr>
        <p:spPr>
          <a:xfrm>
            <a:off x="306697" y="819436"/>
            <a:ext cx="5791200" cy="1864806"/>
          </a:xfrm>
          <a:prstGeom prst="rect">
            <a:avLst/>
          </a:prstGeom>
          <a:noFill/>
        </p:spPr>
        <p:txBody>
          <a:bodyPr wrap="square" rtlCol="0">
            <a:spAutoFit/>
          </a:bodyPr>
          <a:lstStyle/>
          <a:p>
            <a:pPr>
              <a:spcBef>
                <a:spcPct val="20000"/>
              </a:spcBef>
            </a:pPr>
            <a:r>
              <a:rPr lang="en-US" sz="2133" dirty="0">
                <a:solidFill>
                  <a:srgbClr val="505050"/>
                </a:solidFill>
                <a:latin typeface="Helvetica"/>
                <a:ea typeface="ＭＳ Ｐゴシック" charset="0"/>
              </a:rPr>
              <a:t>Plays are a series of tasks with a designated hosts and user.</a:t>
            </a:r>
          </a:p>
          <a:p>
            <a:pPr>
              <a:spcBef>
                <a:spcPct val="20000"/>
              </a:spcBef>
            </a:pPr>
            <a:endParaRPr lang="en-US" sz="2133" dirty="0">
              <a:solidFill>
                <a:srgbClr val="505050"/>
              </a:solidFill>
              <a:latin typeface="Helvetica"/>
              <a:ea typeface="ＭＳ Ｐゴシック" charset="0"/>
            </a:endParaRPr>
          </a:p>
          <a:p>
            <a:pPr>
              <a:spcBef>
                <a:spcPct val="20000"/>
              </a:spcBef>
            </a:pPr>
            <a:r>
              <a:rPr lang="en-US" sz="2133" dirty="0">
                <a:solidFill>
                  <a:srgbClr val="505050"/>
                </a:solidFill>
                <a:latin typeface="Helvetica"/>
                <a:ea typeface="ＭＳ Ｐゴシック" charset="0"/>
              </a:rPr>
              <a:t>Ansible allows users to create predefined plays in YAML files.</a:t>
            </a:r>
          </a:p>
        </p:txBody>
      </p:sp>
      <p:pic>
        <p:nvPicPr>
          <p:cNvPr id="3" name="Picture 2">
            <a:extLst>
              <a:ext uri="{FF2B5EF4-FFF2-40B4-BE49-F238E27FC236}">
                <a16:creationId xmlns:a16="http://schemas.microsoft.com/office/drawing/2014/main" id="{51D6185E-D962-6B4B-AC95-1A425ACA8CE1}"/>
              </a:ext>
            </a:extLst>
          </p:cNvPr>
          <p:cNvPicPr>
            <a:picLocks noChangeAspect="1"/>
          </p:cNvPicPr>
          <p:nvPr/>
        </p:nvPicPr>
        <p:blipFill rotWithShape="1">
          <a:blip r:embed="rId3"/>
          <a:srcRect l="6172" t="10908" r="6117" b="10591"/>
          <a:stretch/>
        </p:blipFill>
        <p:spPr>
          <a:xfrm>
            <a:off x="5895321" y="819437"/>
            <a:ext cx="5989983" cy="4373217"/>
          </a:xfrm>
          <a:prstGeom prst="rect">
            <a:avLst/>
          </a:prstGeom>
        </p:spPr>
      </p:pic>
      <p:sp>
        <p:nvSpPr>
          <p:cNvPr id="9" name="TextBox 8">
            <a:extLst>
              <a:ext uri="{FF2B5EF4-FFF2-40B4-BE49-F238E27FC236}">
                <a16:creationId xmlns:a16="http://schemas.microsoft.com/office/drawing/2014/main" id="{BDB688FE-D797-A644-99DF-CEBF695141C4}"/>
              </a:ext>
            </a:extLst>
          </p:cNvPr>
          <p:cNvSpPr txBox="1"/>
          <p:nvPr/>
        </p:nvSpPr>
        <p:spPr>
          <a:xfrm>
            <a:off x="296333" y="5661765"/>
            <a:ext cx="11590864" cy="420564"/>
          </a:xfrm>
          <a:prstGeom prst="rect">
            <a:avLst/>
          </a:prstGeom>
          <a:noFill/>
        </p:spPr>
        <p:txBody>
          <a:bodyPr wrap="square" rtlCol="0">
            <a:spAutoFit/>
          </a:bodyPr>
          <a:lstStyle/>
          <a:p>
            <a:pPr algn="ctr"/>
            <a:r>
              <a:rPr lang="en-US" sz="2133" dirty="0">
                <a:hlinkClick r:id="rId4"/>
              </a:rPr>
              <a:t>https://</a:t>
            </a:r>
            <a:r>
              <a:rPr lang="en-US" sz="2133" dirty="0" err="1">
                <a:hlinkClick r:id="rId4"/>
              </a:rPr>
              <a:t>docs.ansible.com</a:t>
            </a:r>
            <a:r>
              <a:rPr lang="en-US" sz="2133" dirty="0">
                <a:hlinkClick r:id="rId4"/>
              </a:rPr>
              <a:t>/ansible/latest/</a:t>
            </a:r>
            <a:r>
              <a:rPr lang="en-US" sz="2133" dirty="0" err="1">
                <a:hlinkClick r:id="rId4"/>
              </a:rPr>
              <a:t>user_guide</a:t>
            </a:r>
            <a:r>
              <a:rPr lang="en-US" sz="2133" dirty="0">
                <a:hlinkClick r:id="rId4"/>
              </a:rPr>
              <a:t>/</a:t>
            </a:r>
            <a:r>
              <a:rPr lang="en-US" sz="2133" dirty="0" err="1">
                <a:hlinkClick r:id="rId4"/>
              </a:rPr>
              <a:t>index.html#writing-tasks-plays-and-playbooks</a:t>
            </a:r>
            <a:endParaRPr lang="en-US" sz="2133" dirty="0"/>
          </a:p>
        </p:txBody>
      </p:sp>
    </p:spTree>
    <p:extLst>
      <p:ext uri="{BB962C8B-B14F-4D97-AF65-F5344CB8AC3E}">
        <p14:creationId xmlns:p14="http://schemas.microsoft.com/office/powerpoint/2010/main" val="1566030574"/>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2"/>
          </p:nvPr>
        </p:nvSpPr>
        <p:spPr/>
        <p:txBody>
          <a:bodyPr/>
          <a:lstStyle/>
          <a:p>
            <a:pPr>
              <a:defRPr/>
            </a:pPr>
            <a:r>
              <a:rPr lang="en-US"/>
              <a:t>11/5/20</a:t>
            </a:r>
            <a:endParaRPr lang="en-US" dirty="0"/>
          </a:p>
        </p:txBody>
      </p:sp>
      <p:sp>
        <p:nvSpPr>
          <p:cNvPr id="7" name="Footer Placeholder 6"/>
          <p:cNvSpPr>
            <a:spLocks noGrp="1"/>
          </p:cNvSpPr>
          <p:nvPr>
            <p:ph type="ftr" sz="quarter" idx="3"/>
          </p:nvPr>
        </p:nvSpPr>
        <p:spPr/>
        <p:txBody>
          <a:bodyPr/>
          <a:lstStyle/>
          <a:p>
            <a:pPr>
              <a:defRPr/>
            </a:pPr>
            <a:r>
              <a:rPr lang="en-US"/>
              <a:t>Beau Harrison | Automated Computer Management with Ansible</a:t>
            </a:r>
            <a:endParaRPr lang="en-US" b="1" dirty="0"/>
          </a:p>
        </p:txBody>
      </p:sp>
      <p:sp>
        <p:nvSpPr>
          <p:cNvPr id="8" name="Slide Number Placeholder 7"/>
          <p:cNvSpPr>
            <a:spLocks noGrp="1"/>
          </p:cNvSpPr>
          <p:nvPr>
            <p:ph type="sldNum" sz="quarter" idx="4"/>
          </p:nvPr>
        </p:nvSpPr>
        <p:spPr/>
        <p:txBody>
          <a:bodyPr/>
          <a:lstStyle/>
          <a:p>
            <a:pPr>
              <a:defRPr/>
            </a:pPr>
            <a:fld id="{148C009B-CB69-E04A-B9B3-34B26D69E9CF}" type="slidenum">
              <a:rPr lang="en-US" smtClean="0"/>
              <a:pPr>
                <a:defRPr/>
              </a:pPr>
              <a:t>35</a:t>
            </a:fld>
            <a:endParaRPr lang="en-US" dirty="0"/>
          </a:p>
        </p:txBody>
      </p:sp>
      <p:sp>
        <p:nvSpPr>
          <p:cNvPr id="10" name="Title 9"/>
          <p:cNvSpPr>
            <a:spLocks noGrp="1"/>
          </p:cNvSpPr>
          <p:nvPr>
            <p:ph type="title"/>
          </p:nvPr>
        </p:nvSpPr>
        <p:spPr/>
        <p:txBody>
          <a:bodyPr/>
          <a:lstStyle/>
          <a:p>
            <a:r>
              <a:rPr lang="en-US" dirty="0"/>
              <a:t>How does Ansible work? – Variables</a:t>
            </a:r>
          </a:p>
        </p:txBody>
      </p:sp>
      <p:sp>
        <p:nvSpPr>
          <p:cNvPr id="16" name="TextBox 15">
            <a:extLst>
              <a:ext uri="{FF2B5EF4-FFF2-40B4-BE49-F238E27FC236}">
                <a16:creationId xmlns:a16="http://schemas.microsoft.com/office/drawing/2014/main" id="{C55F85D0-3470-B848-AAFE-037842FD3BA3}"/>
              </a:ext>
            </a:extLst>
          </p:cNvPr>
          <p:cNvSpPr txBox="1"/>
          <p:nvPr/>
        </p:nvSpPr>
        <p:spPr>
          <a:xfrm>
            <a:off x="306698" y="819436"/>
            <a:ext cx="5661199" cy="2193036"/>
          </a:xfrm>
          <a:prstGeom prst="rect">
            <a:avLst/>
          </a:prstGeom>
          <a:noFill/>
        </p:spPr>
        <p:txBody>
          <a:bodyPr wrap="square" rtlCol="0">
            <a:spAutoFit/>
          </a:bodyPr>
          <a:lstStyle/>
          <a:p>
            <a:pPr>
              <a:spcBef>
                <a:spcPct val="20000"/>
              </a:spcBef>
            </a:pPr>
            <a:r>
              <a:rPr lang="en-US" sz="2133" dirty="0">
                <a:solidFill>
                  <a:srgbClr val="505050"/>
                </a:solidFill>
                <a:latin typeface="Helvetica"/>
                <a:ea typeface="ＭＳ Ｐゴシック" charset="0"/>
              </a:rPr>
              <a:t>Variables can help prevent typos and make updates simple.</a:t>
            </a:r>
          </a:p>
          <a:p>
            <a:pPr>
              <a:spcBef>
                <a:spcPct val="20000"/>
              </a:spcBef>
            </a:pPr>
            <a:endParaRPr lang="en-US" sz="2133" dirty="0">
              <a:solidFill>
                <a:srgbClr val="505050"/>
              </a:solidFill>
              <a:latin typeface="Helvetica"/>
              <a:ea typeface="ＭＳ Ｐゴシック" charset="0"/>
            </a:endParaRPr>
          </a:p>
          <a:p>
            <a:pPr>
              <a:spcBef>
                <a:spcPct val="20000"/>
              </a:spcBef>
            </a:pPr>
            <a:r>
              <a:rPr lang="en-US" sz="2133" dirty="0">
                <a:solidFill>
                  <a:srgbClr val="505050"/>
                </a:solidFill>
                <a:latin typeface="Helvetica"/>
                <a:ea typeface="ＭＳ Ｐゴシック" charset="0"/>
              </a:rPr>
              <a:t>It’s clear that if we can substitute the variables this play is a generic solution for installing and starting a service.</a:t>
            </a:r>
          </a:p>
        </p:txBody>
      </p:sp>
      <p:pic>
        <p:nvPicPr>
          <p:cNvPr id="3" name="Picture 2">
            <a:extLst>
              <a:ext uri="{FF2B5EF4-FFF2-40B4-BE49-F238E27FC236}">
                <a16:creationId xmlns:a16="http://schemas.microsoft.com/office/drawing/2014/main" id="{51D6185E-D962-6B4B-AC95-1A425ACA8CE1}"/>
              </a:ext>
            </a:extLst>
          </p:cNvPr>
          <p:cNvPicPr>
            <a:picLocks noChangeAspect="1"/>
          </p:cNvPicPr>
          <p:nvPr/>
        </p:nvPicPr>
        <p:blipFill rotWithShape="1">
          <a:blip r:embed="rId3"/>
          <a:srcRect l="6300" t="10014" r="6237" b="9849"/>
          <a:stretch/>
        </p:blipFill>
        <p:spPr>
          <a:xfrm>
            <a:off x="5967897" y="819436"/>
            <a:ext cx="5917407" cy="4849680"/>
          </a:xfrm>
          <a:prstGeom prst="rect">
            <a:avLst/>
          </a:prstGeom>
        </p:spPr>
      </p:pic>
      <p:sp>
        <p:nvSpPr>
          <p:cNvPr id="9" name="TextBox 8">
            <a:extLst>
              <a:ext uri="{FF2B5EF4-FFF2-40B4-BE49-F238E27FC236}">
                <a16:creationId xmlns:a16="http://schemas.microsoft.com/office/drawing/2014/main" id="{F0162AEE-4A5A-5E4B-9B42-EF8253DD14EE}"/>
              </a:ext>
            </a:extLst>
          </p:cNvPr>
          <p:cNvSpPr txBox="1"/>
          <p:nvPr/>
        </p:nvSpPr>
        <p:spPr>
          <a:xfrm>
            <a:off x="296333" y="5661765"/>
            <a:ext cx="11590864" cy="461665"/>
          </a:xfrm>
          <a:prstGeom prst="rect">
            <a:avLst/>
          </a:prstGeom>
          <a:noFill/>
        </p:spPr>
        <p:txBody>
          <a:bodyPr wrap="square" rtlCol="0">
            <a:spAutoFit/>
          </a:bodyPr>
          <a:lstStyle/>
          <a:p>
            <a:pPr algn="ctr"/>
            <a:r>
              <a:rPr lang="en-US" sz="2400" dirty="0">
                <a:hlinkClick r:id="rId4"/>
              </a:rPr>
              <a:t>https://</a:t>
            </a:r>
            <a:r>
              <a:rPr lang="en-US" sz="2400" dirty="0" err="1">
                <a:hlinkClick r:id="rId4"/>
              </a:rPr>
              <a:t>docs.ansible.com</a:t>
            </a:r>
            <a:r>
              <a:rPr lang="en-US" sz="2400" dirty="0">
                <a:hlinkClick r:id="rId4"/>
              </a:rPr>
              <a:t>/ansible/latest/</a:t>
            </a:r>
            <a:r>
              <a:rPr lang="en-US" sz="2400" dirty="0" err="1">
                <a:hlinkClick r:id="rId4"/>
              </a:rPr>
              <a:t>user_guide</a:t>
            </a:r>
            <a:r>
              <a:rPr lang="en-US" sz="2400" dirty="0">
                <a:hlinkClick r:id="rId4"/>
              </a:rPr>
              <a:t>/</a:t>
            </a:r>
            <a:r>
              <a:rPr lang="en-US" sz="2400" dirty="0" err="1">
                <a:hlinkClick r:id="rId4"/>
              </a:rPr>
              <a:t>playbooks_variables.html</a:t>
            </a:r>
            <a:endParaRPr lang="en-US" sz="2400" dirty="0"/>
          </a:p>
        </p:txBody>
      </p:sp>
    </p:spTree>
    <p:extLst>
      <p:ext uri="{BB962C8B-B14F-4D97-AF65-F5344CB8AC3E}">
        <p14:creationId xmlns:p14="http://schemas.microsoft.com/office/powerpoint/2010/main" val="313312850"/>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2"/>
          </p:nvPr>
        </p:nvSpPr>
        <p:spPr/>
        <p:txBody>
          <a:bodyPr/>
          <a:lstStyle/>
          <a:p>
            <a:pPr>
              <a:defRPr/>
            </a:pPr>
            <a:r>
              <a:rPr lang="en-US"/>
              <a:t>11/5/20</a:t>
            </a:r>
            <a:endParaRPr lang="en-US" dirty="0"/>
          </a:p>
        </p:txBody>
      </p:sp>
      <p:sp>
        <p:nvSpPr>
          <p:cNvPr id="7" name="Footer Placeholder 6"/>
          <p:cNvSpPr>
            <a:spLocks noGrp="1"/>
          </p:cNvSpPr>
          <p:nvPr>
            <p:ph type="ftr" sz="quarter" idx="3"/>
          </p:nvPr>
        </p:nvSpPr>
        <p:spPr/>
        <p:txBody>
          <a:bodyPr/>
          <a:lstStyle/>
          <a:p>
            <a:pPr>
              <a:defRPr/>
            </a:pPr>
            <a:r>
              <a:rPr lang="en-US"/>
              <a:t>Beau Harrison | Automated Computer Management with Ansible</a:t>
            </a:r>
            <a:endParaRPr lang="en-US" b="1" dirty="0"/>
          </a:p>
        </p:txBody>
      </p:sp>
      <p:sp>
        <p:nvSpPr>
          <p:cNvPr id="8" name="Slide Number Placeholder 7"/>
          <p:cNvSpPr>
            <a:spLocks noGrp="1"/>
          </p:cNvSpPr>
          <p:nvPr>
            <p:ph type="sldNum" sz="quarter" idx="4"/>
          </p:nvPr>
        </p:nvSpPr>
        <p:spPr/>
        <p:txBody>
          <a:bodyPr/>
          <a:lstStyle/>
          <a:p>
            <a:pPr>
              <a:defRPr/>
            </a:pPr>
            <a:fld id="{148C009B-CB69-E04A-B9B3-34B26D69E9CF}" type="slidenum">
              <a:rPr lang="en-US" smtClean="0"/>
              <a:pPr>
                <a:defRPr/>
              </a:pPr>
              <a:t>36</a:t>
            </a:fld>
            <a:endParaRPr lang="en-US" dirty="0"/>
          </a:p>
        </p:txBody>
      </p:sp>
      <p:sp>
        <p:nvSpPr>
          <p:cNvPr id="10" name="Title 9"/>
          <p:cNvSpPr>
            <a:spLocks noGrp="1"/>
          </p:cNvSpPr>
          <p:nvPr>
            <p:ph type="title"/>
          </p:nvPr>
        </p:nvSpPr>
        <p:spPr/>
        <p:txBody>
          <a:bodyPr/>
          <a:lstStyle/>
          <a:p>
            <a:r>
              <a:rPr lang="en-US" dirty="0"/>
              <a:t>How does Ansible work? – Playbook</a:t>
            </a:r>
          </a:p>
        </p:txBody>
      </p:sp>
      <p:sp>
        <p:nvSpPr>
          <p:cNvPr id="16" name="TextBox 15">
            <a:extLst>
              <a:ext uri="{FF2B5EF4-FFF2-40B4-BE49-F238E27FC236}">
                <a16:creationId xmlns:a16="http://schemas.microsoft.com/office/drawing/2014/main" id="{C55F85D0-3470-B848-AAFE-037842FD3BA3}"/>
              </a:ext>
            </a:extLst>
          </p:cNvPr>
          <p:cNvSpPr txBox="1"/>
          <p:nvPr/>
        </p:nvSpPr>
        <p:spPr>
          <a:xfrm>
            <a:off x="306698" y="819437"/>
            <a:ext cx="5661199" cy="4556376"/>
          </a:xfrm>
          <a:prstGeom prst="rect">
            <a:avLst/>
          </a:prstGeom>
          <a:noFill/>
        </p:spPr>
        <p:txBody>
          <a:bodyPr wrap="square" rtlCol="0">
            <a:spAutoFit/>
          </a:bodyPr>
          <a:lstStyle/>
          <a:p>
            <a:pPr>
              <a:spcBef>
                <a:spcPct val="20000"/>
              </a:spcBef>
            </a:pPr>
            <a:r>
              <a:rPr lang="en-US" sz="2133" dirty="0">
                <a:solidFill>
                  <a:srgbClr val="505050"/>
                </a:solidFill>
                <a:latin typeface="Helvetica"/>
                <a:ea typeface="ＭＳ Ｐゴシック" charset="0"/>
              </a:rPr>
              <a:t>Playbooks define how, in which order, on which machines, and what modules should be executed.</a:t>
            </a:r>
          </a:p>
          <a:p>
            <a:pPr>
              <a:spcBef>
                <a:spcPct val="20000"/>
              </a:spcBef>
            </a:pPr>
            <a:endParaRPr lang="en-US" sz="2133" dirty="0">
              <a:solidFill>
                <a:srgbClr val="505050"/>
              </a:solidFill>
              <a:latin typeface="Helvetica"/>
              <a:ea typeface="ＭＳ Ｐゴシック" charset="0"/>
            </a:endParaRPr>
          </a:p>
          <a:p>
            <a:pPr>
              <a:spcBef>
                <a:spcPct val="20000"/>
              </a:spcBef>
            </a:pPr>
            <a:r>
              <a:rPr lang="en-US" sz="2133" dirty="0">
                <a:solidFill>
                  <a:srgbClr val="505050"/>
                </a:solidFill>
                <a:latin typeface="Helvetica"/>
                <a:ea typeface="ＭＳ Ｐゴシック" charset="0"/>
              </a:rPr>
              <a:t>Now we are orchestrating module execution!</a:t>
            </a:r>
          </a:p>
          <a:p>
            <a:pPr>
              <a:spcBef>
                <a:spcPct val="20000"/>
              </a:spcBef>
            </a:pPr>
            <a:endParaRPr lang="en-US" sz="2133" dirty="0">
              <a:solidFill>
                <a:srgbClr val="505050"/>
              </a:solidFill>
              <a:latin typeface="Helvetica"/>
              <a:ea typeface="ＭＳ Ｐゴシック" charset="0"/>
            </a:endParaRPr>
          </a:p>
          <a:p>
            <a:pPr>
              <a:spcBef>
                <a:spcPct val="20000"/>
              </a:spcBef>
            </a:pPr>
            <a:endParaRPr lang="en-US" sz="2133" dirty="0">
              <a:solidFill>
                <a:srgbClr val="505050"/>
              </a:solidFill>
              <a:latin typeface="Helvetica"/>
              <a:ea typeface="ＭＳ Ｐゴシック" charset="0"/>
            </a:endParaRPr>
          </a:p>
          <a:p>
            <a:pPr>
              <a:spcBef>
                <a:spcPct val="20000"/>
              </a:spcBef>
            </a:pPr>
            <a:endParaRPr lang="en-US" sz="2133" dirty="0">
              <a:solidFill>
                <a:srgbClr val="505050"/>
              </a:solidFill>
              <a:latin typeface="Helvetica"/>
              <a:ea typeface="ＭＳ Ｐゴシック" charset="0"/>
            </a:endParaRPr>
          </a:p>
          <a:p>
            <a:pPr>
              <a:spcBef>
                <a:spcPct val="20000"/>
              </a:spcBef>
            </a:pPr>
            <a:endParaRPr lang="en-US" sz="2133" dirty="0">
              <a:solidFill>
                <a:srgbClr val="505050"/>
              </a:solidFill>
              <a:latin typeface="Helvetica"/>
              <a:ea typeface="ＭＳ Ｐゴシック" charset="0"/>
            </a:endParaRPr>
          </a:p>
          <a:p>
            <a:pPr>
              <a:spcBef>
                <a:spcPct val="20000"/>
              </a:spcBef>
            </a:pPr>
            <a:r>
              <a:rPr lang="en-US" sz="2133" dirty="0">
                <a:solidFill>
                  <a:srgbClr val="505050"/>
                </a:solidFill>
                <a:latin typeface="Helvetica"/>
                <a:ea typeface="ＭＳ Ｐゴシック" charset="0"/>
              </a:rPr>
              <a:t>What is this magic!?</a:t>
            </a:r>
          </a:p>
          <a:p>
            <a:pPr>
              <a:spcBef>
                <a:spcPct val="20000"/>
              </a:spcBef>
            </a:pPr>
            <a:r>
              <a:rPr lang="en-US" sz="2133" dirty="0">
                <a:solidFill>
                  <a:srgbClr val="505050"/>
                </a:solidFill>
                <a:latin typeface="Helvetica"/>
                <a:ea typeface="ＭＳ Ｐゴシック" charset="0"/>
              </a:rPr>
              <a:t>”webservers” and “databases” are are inventories of remote hosts.</a:t>
            </a:r>
          </a:p>
        </p:txBody>
      </p:sp>
      <p:pic>
        <p:nvPicPr>
          <p:cNvPr id="5" name="Picture 4">
            <a:extLst>
              <a:ext uri="{FF2B5EF4-FFF2-40B4-BE49-F238E27FC236}">
                <a16:creationId xmlns:a16="http://schemas.microsoft.com/office/drawing/2014/main" id="{A16449C5-CA65-9347-814A-D62E206698E8}"/>
              </a:ext>
            </a:extLst>
          </p:cNvPr>
          <p:cNvPicPr>
            <a:picLocks noChangeAspect="1"/>
          </p:cNvPicPr>
          <p:nvPr/>
        </p:nvPicPr>
        <p:blipFill rotWithShape="1">
          <a:blip r:embed="rId3"/>
          <a:srcRect l="6191" t="5539" r="5787" b="5443"/>
          <a:stretch/>
        </p:blipFill>
        <p:spPr>
          <a:xfrm>
            <a:off x="7211988" y="251752"/>
            <a:ext cx="3413555" cy="5410013"/>
          </a:xfrm>
          <a:prstGeom prst="rect">
            <a:avLst/>
          </a:prstGeom>
        </p:spPr>
      </p:pic>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a16="http://schemas.microsoft.com/office/drawing/2014/main" id="{160E1D61-ED30-3C49-B993-D19B7623A81C}"/>
                  </a:ext>
                </a:extLst>
              </p14:cNvPr>
              <p14:cNvContentPartPr/>
              <p14:nvPr/>
            </p14:nvContentPartPr>
            <p14:xfrm>
              <a:off x="7651819" y="687953"/>
              <a:ext cx="638400" cy="31680"/>
            </p14:xfrm>
          </p:contentPart>
        </mc:Choice>
        <mc:Fallback xmlns="">
          <p:pic>
            <p:nvPicPr>
              <p:cNvPr id="11" name="Ink 10">
                <a:extLst>
                  <a:ext uri="{FF2B5EF4-FFF2-40B4-BE49-F238E27FC236}">
                    <a16:creationId xmlns:a16="http://schemas.microsoft.com/office/drawing/2014/main" id="{160E1D61-ED30-3C49-B993-D19B7623A81C}"/>
                  </a:ext>
                </a:extLst>
              </p:cNvPr>
              <p:cNvPicPr/>
              <p:nvPr/>
            </p:nvPicPr>
            <p:blipFill>
              <a:blip r:embed="rId5"/>
              <a:stretch>
                <a:fillRect/>
              </a:stretch>
            </p:blipFill>
            <p:spPr>
              <a:xfrm>
                <a:off x="7642817" y="678953"/>
                <a:ext cx="656043" cy="493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3" name="Ink 12">
                <a:extLst>
                  <a:ext uri="{FF2B5EF4-FFF2-40B4-BE49-F238E27FC236}">
                    <a16:creationId xmlns:a16="http://schemas.microsoft.com/office/drawing/2014/main" id="{A65C64E5-6616-3541-892C-F0468C064ADA}"/>
                  </a:ext>
                </a:extLst>
              </p14:cNvPr>
              <p14:cNvContentPartPr/>
              <p14:nvPr/>
            </p14:nvContentPartPr>
            <p14:xfrm>
              <a:off x="7651819" y="3277780"/>
              <a:ext cx="518880" cy="20160"/>
            </p14:xfrm>
          </p:contentPart>
        </mc:Choice>
        <mc:Fallback xmlns="">
          <p:pic>
            <p:nvPicPr>
              <p:cNvPr id="13" name="Ink 12">
                <a:extLst>
                  <a:ext uri="{FF2B5EF4-FFF2-40B4-BE49-F238E27FC236}">
                    <a16:creationId xmlns:a16="http://schemas.microsoft.com/office/drawing/2014/main" id="{A65C64E5-6616-3541-892C-F0468C064ADA}"/>
                  </a:ext>
                </a:extLst>
              </p:cNvPr>
              <p:cNvPicPr/>
              <p:nvPr/>
            </p:nvPicPr>
            <p:blipFill>
              <a:blip r:embed="rId7"/>
              <a:stretch>
                <a:fillRect/>
              </a:stretch>
            </p:blipFill>
            <p:spPr>
              <a:xfrm>
                <a:off x="7642817" y="3268938"/>
                <a:ext cx="536524" cy="37491"/>
              </a:xfrm>
              <a:prstGeom prst="rect">
                <a:avLst/>
              </a:prstGeom>
            </p:spPr>
          </p:pic>
        </mc:Fallback>
      </mc:AlternateContent>
      <p:sp>
        <p:nvSpPr>
          <p:cNvPr id="17" name="TextBox 16">
            <a:extLst>
              <a:ext uri="{FF2B5EF4-FFF2-40B4-BE49-F238E27FC236}">
                <a16:creationId xmlns:a16="http://schemas.microsoft.com/office/drawing/2014/main" id="{3CF01955-1433-C44A-92EF-31533572FCD5}"/>
              </a:ext>
            </a:extLst>
          </p:cNvPr>
          <p:cNvSpPr txBox="1"/>
          <p:nvPr/>
        </p:nvSpPr>
        <p:spPr>
          <a:xfrm>
            <a:off x="296333" y="5661765"/>
            <a:ext cx="11590864" cy="461665"/>
          </a:xfrm>
          <a:prstGeom prst="rect">
            <a:avLst/>
          </a:prstGeom>
          <a:noFill/>
        </p:spPr>
        <p:txBody>
          <a:bodyPr wrap="square" rtlCol="0">
            <a:spAutoFit/>
          </a:bodyPr>
          <a:lstStyle/>
          <a:p>
            <a:pPr algn="ctr"/>
            <a:r>
              <a:rPr lang="en-US" sz="2400" dirty="0">
                <a:hlinkClick r:id="rId8"/>
              </a:rPr>
              <a:t>https://</a:t>
            </a:r>
            <a:r>
              <a:rPr lang="en-US" sz="2400" dirty="0" err="1">
                <a:hlinkClick r:id="rId8"/>
              </a:rPr>
              <a:t>docs.ansible.com</a:t>
            </a:r>
            <a:r>
              <a:rPr lang="en-US" sz="2400" dirty="0">
                <a:hlinkClick r:id="rId8"/>
              </a:rPr>
              <a:t>/ansible/latest/</a:t>
            </a:r>
            <a:r>
              <a:rPr lang="en-US" sz="2400" dirty="0" err="1">
                <a:hlinkClick r:id="rId8"/>
              </a:rPr>
              <a:t>user_guide</a:t>
            </a:r>
            <a:r>
              <a:rPr lang="en-US" sz="2400" dirty="0">
                <a:hlinkClick r:id="rId8"/>
              </a:rPr>
              <a:t>/</a:t>
            </a:r>
            <a:r>
              <a:rPr lang="en-US" sz="2400" dirty="0" err="1">
                <a:hlinkClick r:id="rId8"/>
              </a:rPr>
              <a:t>playbooks_intro.html</a:t>
            </a:r>
            <a:endParaRPr lang="en-US" sz="2400" dirty="0"/>
          </a:p>
        </p:txBody>
      </p:sp>
    </p:spTree>
    <p:extLst>
      <p:ext uri="{BB962C8B-B14F-4D97-AF65-F5344CB8AC3E}">
        <p14:creationId xmlns:p14="http://schemas.microsoft.com/office/powerpoint/2010/main" val="1397552590"/>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2"/>
          </p:nvPr>
        </p:nvSpPr>
        <p:spPr/>
        <p:txBody>
          <a:bodyPr/>
          <a:lstStyle/>
          <a:p>
            <a:pPr>
              <a:defRPr/>
            </a:pPr>
            <a:r>
              <a:rPr lang="en-US"/>
              <a:t>11/5/20</a:t>
            </a:r>
            <a:endParaRPr lang="en-US" dirty="0"/>
          </a:p>
        </p:txBody>
      </p:sp>
      <p:sp>
        <p:nvSpPr>
          <p:cNvPr id="7" name="Footer Placeholder 6"/>
          <p:cNvSpPr>
            <a:spLocks noGrp="1"/>
          </p:cNvSpPr>
          <p:nvPr>
            <p:ph type="ftr" sz="quarter" idx="3"/>
          </p:nvPr>
        </p:nvSpPr>
        <p:spPr/>
        <p:txBody>
          <a:bodyPr/>
          <a:lstStyle/>
          <a:p>
            <a:pPr>
              <a:defRPr/>
            </a:pPr>
            <a:r>
              <a:rPr lang="en-US"/>
              <a:t>Beau Harrison | Automated Computer Management with Ansible</a:t>
            </a:r>
            <a:endParaRPr lang="en-US" b="1" dirty="0"/>
          </a:p>
        </p:txBody>
      </p:sp>
      <p:sp>
        <p:nvSpPr>
          <p:cNvPr id="8" name="Slide Number Placeholder 7"/>
          <p:cNvSpPr>
            <a:spLocks noGrp="1"/>
          </p:cNvSpPr>
          <p:nvPr>
            <p:ph type="sldNum" sz="quarter" idx="4"/>
          </p:nvPr>
        </p:nvSpPr>
        <p:spPr/>
        <p:txBody>
          <a:bodyPr/>
          <a:lstStyle/>
          <a:p>
            <a:pPr>
              <a:defRPr/>
            </a:pPr>
            <a:fld id="{148C009B-CB69-E04A-B9B3-34B26D69E9CF}" type="slidenum">
              <a:rPr lang="en-US" smtClean="0"/>
              <a:pPr>
                <a:defRPr/>
              </a:pPr>
              <a:t>37</a:t>
            </a:fld>
            <a:endParaRPr lang="en-US" dirty="0"/>
          </a:p>
        </p:txBody>
      </p:sp>
      <p:sp>
        <p:nvSpPr>
          <p:cNvPr id="10" name="Title 9"/>
          <p:cNvSpPr>
            <a:spLocks noGrp="1"/>
          </p:cNvSpPr>
          <p:nvPr>
            <p:ph type="title"/>
          </p:nvPr>
        </p:nvSpPr>
        <p:spPr/>
        <p:txBody>
          <a:bodyPr/>
          <a:lstStyle/>
          <a:p>
            <a:r>
              <a:rPr lang="en-US" dirty="0"/>
              <a:t>How does Ansible work? – Inventory</a:t>
            </a:r>
          </a:p>
        </p:txBody>
      </p:sp>
      <p:sp>
        <p:nvSpPr>
          <p:cNvPr id="16" name="TextBox 15">
            <a:extLst>
              <a:ext uri="{FF2B5EF4-FFF2-40B4-BE49-F238E27FC236}">
                <a16:creationId xmlns:a16="http://schemas.microsoft.com/office/drawing/2014/main" id="{C55F85D0-3470-B848-AAFE-037842FD3BA3}"/>
              </a:ext>
            </a:extLst>
          </p:cNvPr>
          <p:cNvSpPr txBox="1"/>
          <p:nvPr/>
        </p:nvSpPr>
        <p:spPr>
          <a:xfrm>
            <a:off x="304800" y="812151"/>
            <a:ext cx="5791200" cy="4162486"/>
          </a:xfrm>
          <a:prstGeom prst="rect">
            <a:avLst/>
          </a:prstGeom>
          <a:noFill/>
        </p:spPr>
        <p:txBody>
          <a:bodyPr wrap="square" rtlCol="0">
            <a:spAutoFit/>
          </a:bodyPr>
          <a:lstStyle/>
          <a:p>
            <a:pPr marL="380990"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Groups allow for aliasing lists of targets</a:t>
            </a:r>
          </a:p>
          <a:p>
            <a:pPr marL="380990"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Hosts can be in multiple groups</a:t>
            </a:r>
          </a:p>
          <a:p>
            <a:pPr marL="380990"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Hosts with a common naming scheme can be added using the range syntax</a:t>
            </a:r>
          </a:p>
          <a:p>
            <a:pPr marL="990575" lvl="1"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This syntax also allows for a stride e.g. clx[01:80:2] odd CLXs </a:t>
            </a:r>
          </a:p>
          <a:p>
            <a:pPr marL="380990"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Ansible command line allows for pattern matching and sub-selection from inventory</a:t>
            </a:r>
          </a:p>
          <a:p>
            <a:pPr marL="990575" lvl="1"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Multiple hosts/groups – </a:t>
            </a:r>
            <a:r>
              <a:rPr lang="en-US" sz="2133" dirty="0" err="1">
                <a:solidFill>
                  <a:srgbClr val="505050"/>
                </a:solidFill>
                <a:latin typeface="Helvetica"/>
                <a:ea typeface="ＭＳ Ｐゴシック" charset="0"/>
              </a:rPr>
              <a:t>dses:dpes</a:t>
            </a:r>
            <a:endParaRPr lang="en-US" sz="2133" dirty="0">
              <a:solidFill>
                <a:srgbClr val="505050"/>
              </a:solidFill>
              <a:latin typeface="Helvetica"/>
              <a:ea typeface="ＭＳ Ｐゴシック" charset="0"/>
            </a:endParaRPr>
          </a:p>
          <a:p>
            <a:pPr marL="990575" lvl="1"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Exclude – </a:t>
            </a:r>
            <a:r>
              <a:rPr lang="en-US" sz="2133" dirty="0" err="1">
                <a:solidFill>
                  <a:srgbClr val="505050"/>
                </a:solidFill>
                <a:latin typeface="Helvetica"/>
                <a:ea typeface="ＭＳ Ｐゴシック" charset="0"/>
              </a:rPr>
              <a:t>daes</a:t>
            </a:r>
            <a:r>
              <a:rPr lang="en-US" sz="2133" dirty="0">
                <a:solidFill>
                  <a:srgbClr val="505050"/>
                </a:solidFill>
                <a:latin typeface="Helvetica"/>
                <a:ea typeface="ＭＳ Ｐゴシック" charset="0"/>
              </a:rPr>
              <a:t>:!</a:t>
            </a:r>
            <a:r>
              <a:rPr lang="en-US" sz="2133" dirty="0" err="1">
                <a:solidFill>
                  <a:srgbClr val="505050"/>
                </a:solidFill>
                <a:latin typeface="Helvetica"/>
                <a:ea typeface="ＭＳ Ｐゴシック" charset="0"/>
              </a:rPr>
              <a:t>dpms</a:t>
            </a:r>
            <a:endParaRPr lang="en-US" sz="2133" dirty="0">
              <a:solidFill>
                <a:srgbClr val="505050"/>
              </a:solidFill>
              <a:latin typeface="Helvetica"/>
              <a:ea typeface="ＭＳ Ｐゴシック" charset="0"/>
            </a:endParaRPr>
          </a:p>
          <a:p>
            <a:pPr marL="990575" lvl="1" indent="-380990">
              <a:spcBef>
                <a:spcPct val="20000"/>
              </a:spcBef>
              <a:buFont typeface="Arial" panose="020B0604020202020204" pitchFamily="34" charset="0"/>
              <a:buChar char="•"/>
            </a:pPr>
            <a:r>
              <a:rPr lang="en-US" sz="2133" dirty="0">
                <a:solidFill>
                  <a:srgbClr val="505050"/>
                </a:solidFill>
                <a:latin typeface="Helvetica"/>
                <a:ea typeface="ＭＳ Ｐゴシック" charset="0"/>
              </a:rPr>
              <a:t>Intersection – </a:t>
            </a:r>
            <a:r>
              <a:rPr lang="en-US" sz="2133" dirty="0" err="1">
                <a:solidFill>
                  <a:srgbClr val="505050"/>
                </a:solidFill>
                <a:latin typeface="Helvetica"/>
                <a:ea typeface="ＭＳ Ｐゴシック" charset="0"/>
              </a:rPr>
              <a:t>dces</a:t>
            </a:r>
            <a:r>
              <a:rPr lang="en-US" sz="2133" dirty="0">
                <a:solidFill>
                  <a:srgbClr val="505050"/>
                </a:solidFill>
                <a:latin typeface="Helvetica"/>
                <a:ea typeface="ＭＳ Ｐゴシック" charset="0"/>
              </a:rPr>
              <a:t>:&amp;</a:t>
            </a:r>
            <a:r>
              <a:rPr lang="en-US" sz="2133" dirty="0" err="1">
                <a:solidFill>
                  <a:srgbClr val="505050"/>
                </a:solidFill>
                <a:latin typeface="Helvetica"/>
                <a:ea typeface="ＭＳ Ｐゴシック" charset="0"/>
              </a:rPr>
              <a:t>dpms_test</a:t>
            </a:r>
            <a:endParaRPr lang="en-US" sz="2133" dirty="0">
              <a:solidFill>
                <a:srgbClr val="505050"/>
              </a:solidFill>
              <a:latin typeface="Helvetica"/>
              <a:ea typeface="ＭＳ Ｐゴシック" charset="0"/>
            </a:endParaRPr>
          </a:p>
        </p:txBody>
      </p:sp>
      <p:pic>
        <p:nvPicPr>
          <p:cNvPr id="3" name="Picture 2">
            <a:extLst>
              <a:ext uri="{FF2B5EF4-FFF2-40B4-BE49-F238E27FC236}">
                <a16:creationId xmlns:a16="http://schemas.microsoft.com/office/drawing/2014/main" id="{60A8F040-A376-2448-A275-EF7AB6D2F875}"/>
              </a:ext>
            </a:extLst>
          </p:cNvPr>
          <p:cNvPicPr>
            <a:picLocks noChangeAspect="1"/>
          </p:cNvPicPr>
          <p:nvPr/>
        </p:nvPicPr>
        <p:blipFill rotWithShape="1">
          <a:blip r:embed="rId3"/>
          <a:srcRect l="6342" t="6756" r="6426" b="6775"/>
          <a:stretch/>
        </p:blipFill>
        <p:spPr>
          <a:xfrm>
            <a:off x="6096000" y="251753"/>
            <a:ext cx="5970494" cy="4880575"/>
          </a:xfrm>
          <a:prstGeom prst="rect">
            <a:avLst/>
          </a:prstGeom>
        </p:spPr>
      </p:pic>
      <p:sp>
        <p:nvSpPr>
          <p:cNvPr id="11" name="TextBox 10">
            <a:extLst>
              <a:ext uri="{FF2B5EF4-FFF2-40B4-BE49-F238E27FC236}">
                <a16:creationId xmlns:a16="http://schemas.microsoft.com/office/drawing/2014/main" id="{F9FC5BF6-9E09-704F-A342-7E5C84C33EEA}"/>
              </a:ext>
            </a:extLst>
          </p:cNvPr>
          <p:cNvSpPr txBox="1"/>
          <p:nvPr/>
        </p:nvSpPr>
        <p:spPr>
          <a:xfrm>
            <a:off x="308597" y="5124608"/>
            <a:ext cx="11052935" cy="379656"/>
          </a:xfrm>
          <a:prstGeom prst="rect">
            <a:avLst/>
          </a:prstGeom>
          <a:noFill/>
        </p:spPr>
        <p:txBody>
          <a:bodyPr wrap="square" rtlCol="0">
            <a:spAutoFit/>
          </a:bodyPr>
          <a:lstStyle/>
          <a:p>
            <a:pPr>
              <a:spcBef>
                <a:spcPct val="20000"/>
              </a:spcBef>
            </a:pPr>
            <a:r>
              <a:rPr lang="en-US" sz="1867" dirty="0">
                <a:solidFill>
                  <a:srgbClr val="505050"/>
                </a:solidFill>
                <a:latin typeface="Menlo" panose="020B0609030804020204" pitchFamily="49" charset="0"/>
                <a:ea typeface="Menlo" panose="020B0609030804020204" pitchFamily="49" charset="0"/>
                <a:cs typeface="Menlo" panose="020B0609030804020204" pitchFamily="49" charset="0"/>
              </a:rPr>
              <a:t>  &gt; ansible-playbook test-</a:t>
            </a:r>
            <a:r>
              <a:rPr lang="en-US" sz="1867" dirty="0" err="1">
                <a:solidFill>
                  <a:srgbClr val="505050"/>
                </a:solidFill>
                <a:latin typeface="Menlo" panose="020B0609030804020204" pitchFamily="49" charset="0"/>
                <a:ea typeface="Menlo" panose="020B0609030804020204" pitchFamily="49" charset="0"/>
                <a:cs typeface="Menlo" panose="020B0609030804020204" pitchFamily="49" charset="0"/>
              </a:rPr>
              <a:t>playbook.yaml</a:t>
            </a:r>
            <a:r>
              <a:rPr lang="en-US" sz="1867" dirty="0">
                <a:solidFill>
                  <a:srgbClr val="505050"/>
                </a:solidFill>
                <a:latin typeface="Menlo" panose="020B0609030804020204" pitchFamily="49" charset="0"/>
                <a:ea typeface="Menlo" panose="020B0609030804020204" pitchFamily="49" charset="0"/>
                <a:cs typeface="Menlo" panose="020B0609030804020204" pitchFamily="49" charset="0"/>
              </a:rPr>
              <a:t> --limit ‘all:!</a:t>
            </a:r>
            <a:r>
              <a:rPr lang="en-US" sz="1867" dirty="0" err="1">
                <a:solidFill>
                  <a:srgbClr val="505050"/>
                </a:solidFill>
                <a:latin typeface="Menlo" panose="020B0609030804020204" pitchFamily="49" charset="0"/>
                <a:ea typeface="Menlo" panose="020B0609030804020204" pitchFamily="49" charset="0"/>
                <a:cs typeface="Menlo" panose="020B0609030804020204" pitchFamily="49" charset="0"/>
              </a:rPr>
              <a:t>clxs_test</a:t>
            </a:r>
            <a:r>
              <a:rPr lang="en-US" sz="1867" dirty="0">
                <a:solidFill>
                  <a:srgbClr val="505050"/>
                </a:solidFill>
                <a:latin typeface="Menlo" panose="020B0609030804020204" pitchFamily="49" charset="0"/>
                <a:ea typeface="Menlo" panose="020B0609030804020204" pitchFamily="49" charset="0"/>
                <a:cs typeface="Menlo" panose="020B0609030804020204" pitchFamily="49" charset="0"/>
              </a:rPr>
              <a:t>:!</a:t>
            </a:r>
            <a:r>
              <a:rPr lang="en-US" sz="1867" dirty="0" err="1">
                <a:solidFill>
                  <a:srgbClr val="505050"/>
                </a:solidFill>
                <a:latin typeface="Menlo" panose="020B0609030804020204" pitchFamily="49" charset="0"/>
                <a:ea typeface="Menlo" panose="020B0609030804020204" pitchFamily="49" charset="0"/>
                <a:cs typeface="Menlo" panose="020B0609030804020204" pitchFamily="49" charset="0"/>
              </a:rPr>
              <a:t>dpms_test</a:t>
            </a:r>
            <a:r>
              <a:rPr lang="en-US" sz="1867" dirty="0">
                <a:solidFill>
                  <a:srgbClr val="505050"/>
                </a:solidFill>
                <a:latin typeface="Menlo" panose="020B0609030804020204" pitchFamily="49" charset="0"/>
                <a:ea typeface="Menlo" panose="020B0609030804020204" pitchFamily="49" charset="0"/>
                <a:cs typeface="Menlo" panose="020B0609030804020204" pitchFamily="49" charset="0"/>
              </a:rPr>
              <a:t>’ </a:t>
            </a:r>
          </a:p>
        </p:txBody>
      </p:sp>
      <p:sp>
        <p:nvSpPr>
          <p:cNvPr id="12" name="TextBox 11">
            <a:extLst>
              <a:ext uri="{FF2B5EF4-FFF2-40B4-BE49-F238E27FC236}">
                <a16:creationId xmlns:a16="http://schemas.microsoft.com/office/drawing/2014/main" id="{21715CBA-8BA9-4448-B33F-0BEEACECEE8B}"/>
              </a:ext>
            </a:extLst>
          </p:cNvPr>
          <p:cNvSpPr txBox="1"/>
          <p:nvPr/>
        </p:nvSpPr>
        <p:spPr>
          <a:xfrm>
            <a:off x="296333" y="5661765"/>
            <a:ext cx="11590864" cy="461665"/>
          </a:xfrm>
          <a:prstGeom prst="rect">
            <a:avLst/>
          </a:prstGeom>
          <a:noFill/>
        </p:spPr>
        <p:txBody>
          <a:bodyPr wrap="square" rtlCol="0">
            <a:spAutoFit/>
          </a:bodyPr>
          <a:lstStyle/>
          <a:p>
            <a:pPr algn="ctr"/>
            <a:r>
              <a:rPr lang="en-US" sz="2400" dirty="0">
                <a:hlinkClick r:id="rId4"/>
              </a:rPr>
              <a:t>https://</a:t>
            </a:r>
            <a:r>
              <a:rPr lang="en-US" sz="2400" dirty="0" err="1">
                <a:hlinkClick r:id="rId4"/>
              </a:rPr>
              <a:t>docs.ansible.com</a:t>
            </a:r>
            <a:r>
              <a:rPr lang="en-US" sz="2400" dirty="0">
                <a:hlinkClick r:id="rId4"/>
              </a:rPr>
              <a:t>/ansible/latest/network/</a:t>
            </a:r>
            <a:r>
              <a:rPr lang="en-US" sz="2400" dirty="0" err="1">
                <a:hlinkClick r:id="rId4"/>
              </a:rPr>
              <a:t>getting_started</a:t>
            </a:r>
            <a:r>
              <a:rPr lang="en-US" sz="2400" dirty="0">
                <a:hlinkClick r:id="rId4"/>
              </a:rPr>
              <a:t>/</a:t>
            </a:r>
            <a:r>
              <a:rPr lang="en-US" sz="2400" dirty="0" err="1">
                <a:hlinkClick r:id="rId4"/>
              </a:rPr>
              <a:t>first_inventory.html</a:t>
            </a:r>
            <a:endParaRPr lang="en-US" sz="2400" dirty="0"/>
          </a:p>
        </p:txBody>
      </p:sp>
    </p:spTree>
    <p:extLst>
      <p:ext uri="{BB962C8B-B14F-4D97-AF65-F5344CB8AC3E}">
        <p14:creationId xmlns:p14="http://schemas.microsoft.com/office/powerpoint/2010/main" val="1533353373"/>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3"/>
          </p:nvPr>
        </p:nvSpPr>
        <p:spPr>
          <a:xfrm>
            <a:off x="304801" y="971551"/>
            <a:ext cx="5608320" cy="5207956"/>
          </a:xfrm>
        </p:spPr>
        <p:txBody>
          <a:bodyPr/>
          <a:lstStyle/>
          <a:p>
            <a:r>
              <a:rPr lang="en-US" dirty="0"/>
              <a:t>Deploy applications and configurations to production and backup nodes</a:t>
            </a:r>
          </a:p>
          <a:p>
            <a:pPr lvl="1"/>
            <a:r>
              <a:rPr lang="en-US" dirty="0"/>
              <a:t>Doing this with the Interlocks servers</a:t>
            </a:r>
          </a:p>
          <a:p>
            <a:r>
              <a:rPr lang="en-US" dirty="0"/>
              <a:t>Upgrade OS</a:t>
            </a:r>
          </a:p>
          <a:p>
            <a:pPr lvl="1"/>
            <a:r>
              <a:rPr lang="en-US" dirty="0"/>
              <a:t>I’m going to attempt to use Ansible to aid in upgrading Interlocks server from SLF6 to SLF7</a:t>
            </a:r>
          </a:p>
          <a:p>
            <a:r>
              <a:rPr lang="en-US" dirty="0"/>
              <a:t>Gather statistics</a:t>
            </a:r>
          </a:p>
          <a:p>
            <a:pPr lvl="1"/>
            <a:r>
              <a:rPr lang="en-US" dirty="0"/>
              <a:t>Replace Bash and Python scripts in determining the state of many machines</a:t>
            </a:r>
          </a:p>
          <a:p>
            <a:r>
              <a:rPr lang="en-US" dirty="0"/>
              <a:t>Manage permissions</a:t>
            </a:r>
          </a:p>
          <a:p>
            <a:pPr lvl="1"/>
            <a:r>
              <a:rPr lang="en-US" dirty="0"/>
              <a:t>New users could be added to disparate systems using a common Controls inventory</a:t>
            </a:r>
          </a:p>
        </p:txBody>
      </p:sp>
      <p:sp>
        <p:nvSpPr>
          <p:cNvPr id="3" name="Content Placeholder 2"/>
          <p:cNvSpPr>
            <a:spLocks noGrp="1"/>
          </p:cNvSpPr>
          <p:nvPr>
            <p:ph sz="half" idx="15"/>
          </p:nvPr>
        </p:nvSpPr>
        <p:spPr>
          <a:xfrm>
            <a:off x="6256607" y="971551"/>
            <a:ext cx="5620511" cy="5207956"/>
          </a:xfrm>
        </p:spPr>
        <p:txBody>
          <a:bodyPr/>
          <a:lstStyle/>
          <a:p>
            <a:r>
              <a:rPr lang="en-US" dirty="0"/>
              <a:t>Last leg of continuous deployment</a:t>
            </a:r>
          </a:p>
          <a:p>
            <a:pPr lvl="1"/>
            <a:r>
              <a:rPr lang="en-US" dirty="0"/>
              <a:t>Simply automate fetching, testing, and uploading code</a:t>
            </a:r>
          </a:p>
          <a:p>
            <a:r>
              <a:rPr lang="en-US" dirty="0"/>
              <a:t>Quick security updates</a:t>
            </a:r>
          </a:p>
          <a:p>
            <a:pPr lvl="1"/>
            <a:r>
              <a:rPr lang="en-US" dirty="0"/>
              <a:t>New firewall settings or application updates can be deployed to all systems with one command</a:t>
            </a:r>
          </a:p>
          <a:p>
            <a:r>
              <a:rPr lang="en-US" dirty="0"/>
              <a:t>Rolling updates</a:t>
            </a:r>
          </a:p>
          <a:p>
            <a:pPr lvl="1"/>
            <a:r>
              <a:rPr lang="en-US" dirty="0"/>
              <a:t>For systems with a load balancer or auto discovery, updates can be rolled out with interrupting service</a:t>
            </a:r>
          </a:p>
          <a:p>
            <a:r>
              <a:rPr lang="en-US" dirty="0"/>
              <a:t>Coordinated deployments</a:t>
            </a:r>
          </a:p>
          <a:p>
            <a:pPr lvl="1"/>
            <a:r>
              <a:rPr lang="en-US" dirty="0"/>
              <a:t>Interdependent services can be coordinated to deploy simultaneously</a:t>
            </a:r>
          </a:p>
        </p:txBody>
      </p:sp>
      <p:sp>
        <p:nvSpPr>
          <p:cNvPr id="6" name="Date Placeholder 5"/>
          <p:cNvSpPr>
            <a:spLocks noGrp="1"/>
          </p:cNvSpPr>
          <p:nvPr>
            <p:ph type="dt" sz="half" idx="2"/>
          </p:nvPr>
        </p:nvSpPr>
        <p:spPr/>
        <p:txBody>
          <a:bodyPr/>
          <a:lstStyle/>
          <a:p>
            <a:pPr>
              <a:defRPr/>
            </a:pPr>
            <a:r>
              <a:rPr lang="en-US"/>
              <a:t>11/5/20</a:t>
            </a:r>
            <a:endParaRPr lang="en-US" dirty="0"/>
          </a:p>
        </p:txBody>
      </p:sp>
      <p:sp>
        <p:nvSpPr>
          <p:cNvPr id="7" name="Footer Placeholder 6"/>
          <p:cNvSpPr>
            <a:spLocks noGrp="1"/>
          </p:cNvSpPr>
          <p:nvPr>
            <p:ph type="ftr" sz="quarter" idx="3"/>
          </p:nvPr>
        </p:nvSpPr>
        <p:spPr/>
        <p:txBody>
          <a:bodyPr/>
          <a:lstStyle/>
          <a:p>
            <a:pPr>
              <a:defRPr/>
            </a:pPr>
            <a:r>
              <a:rPr lang="en-US"/>
              <a:t>Beau Harrison | Automated Computer Management with Ansible</a:t>
            </a:r>
            <a:endParaRPr lang="en-US" b="1" dirty="0"/>
          </a:p>
        </p:txBody>
      </p:sp>
      <p:sp>
        <p:nvSpPr>
          <p:cNvPr id="8" name="Slide Number Placeholder 7"/>
          <p:cNvSpPr>
            <a:spLocks noGrp="1"/>
          </p:cNvSpPr>
          <p:nvPr>
            <p:ph type="sldNum" sz="quarter" idx="4"/>
          </p:nvPr>
        </p:nvSpPr>
        <p:spPr/>
        <p:txBody>
          <a:bodyPr/>
          <a:lstStyle/>
          <a:p>
            <a:pPr>
              <a:defRPr/>
            </a:pPr>
            <a:fld id="{148C009B-CB69-E04A-B9B3-34B26D69E9CF}" type="slidenum">
              <a:rPr lang="en-US" smtClean="0"/>
              <a:pPr>
                <a:defRPr/>
              </a:pPr>
              <a:t>38</a:t>
            </a:fld>
            <a:endParaRPr lang="en-US" dirty="0"/>
          </a:p>
        </p:txBody>
      </p:sp>
      <p:sp>
        <p:nvSpPr>
          <p:cNvPr id="10" name="Title 9"/>
          <p:cNvSpPr>
            <a:spLocks noGrp="1"/>
          </p:cNvSpPr>
          <p:nvPr>
            <p:ph type="title"/>
          </p:nvPr>
        </p:nvSpPr>
        <p:spPr/>
        <p:txBody>
          <a:bodyPr/>
          <a:lstStyle/>
          <a:p>
            <a:r>
              <a:rPr lang="en-US" dirty="0"/>
              <a:t>Beau’s imagined use cases</a:t>
            </a:r>
          </a:p>
        </p:txBody>
      </p:sp>
    </p:spTree>
    <p:extLst>
      <p:ext uri="{BB962C8B-B14F-4D97-AF65-F5344CB8AC3E}">
        <p14:creationId xmlns:p14="http://schemas.microsoft.com/office/powerpoint/2010/main" val="434670294"/>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8F7A71C-6E09-492B-B12A-245CA24CFA52}"/>
              </a:ext>
            </a:extLst>
          </p:cNvPr>
          <p:cNvSpPr>
            <a:spLocks noGrp="1"/>
          </p:cNvSpPr>
          <p:nvPr>
            <p:ph type="body" sz="half" idx="16"/>
          </p:nvPr>
        </p:nvSpPr>
        <p:spPr>
          <a:xfrm>
            <a:off x="305820" y="134472"/>
            <a:ext cx="11455874" cy="6633882"/>
          </a:xfrm>
        </p:spPr>
        <p:txBody>
          <a:bodyPr>
            <a:noAutofit/>
          </a:bodyPr>
          <a:lstStyle/>
          <a:p>
            <a:pPr algn="ctr"/>
            <a:r>
              <a:rPr lang="en-IN" sz="1800" b="0" dirty="0">
                <a:solidFill>
                  <a:schemeClr val="accent2"/>
                </a:solidFill>
              </a:rPr>
              <a:t>How to check syntax of playbook without executing:</a:t>
            </a:r>
          </a:p>
          <a:p>
            <a:r>
              <a:rPr lang="en-IN" sz="1200" b="0" i="1" dirty="0"/>
              <a:t>ansible-playbook </a:t>
            </a:r>
            <a:r>
              <a:rPr lang="en-IN" sz="1200" b="0" i="1" dirty="0" err="1"/>
              <a:t>apache.yml</a:t>
            </a:r>
            <a:r>
              <a:rPr lang="en-IN" sz="1200" b="0" i="1" dirty="0"/>
              <a:t> --syntax-check</a:t>
            </a:r>
          </a:p>
          <a:p>
            <a:r>
              <a:rPr lang="en-IN" sz="1200" b="0" dirty="0"/>
              <a:t>What is dry run mode in ansible? ansible-playbook </a:t>
            </a:r>
            <a:r>
              <a:rPr lang="en-IN" sz="1200" b="0" dirty="0" err="1"/>
              <a:t>apache.yml</a:t>
            </a:r>
            <a:r>
              <a:rPr lang="en-IN" sz="1200" b="0" dirty="0"/>
              <a:t> --check</a:t>
            </a:r>
          </a:p>
          <a:p>
            <a:r>
              <a:rPr lang="en-IN" sz="1200" b="0" dirty="0"/>
              <a:t>Default ansible location:</a:t>
            </a:r>
          </a:p>
          <a:p>
            <a:r>
              <a:rPr lang="en-IN" sz="1200" b="0" dirty="0"/>
              <a:t>$ </a:t>
            </a:r>
            <a:r>
              <a:rPr lang="en-IN" sz="1200" b="0" dirty="0" err="1"/>
              <a:t>Sudo</a:t>
            </a:r>
            <a:r>
              <a:rPr lang="en-IN" sz="1200" b="0" dirty="0"/>
              <a:t> vi /</a:t>
            </a:r>
            <a:r>
              <a:rPr lang="en-IN" sz="1200" b="0" dirty="0" err="1"/>
              <a:t>ets</a:t>
            </a:r>
            <a:r>
              <a:rPr lang="en-IN" sz="1200" b="0" dirty="0"/>
              <a:t>/ansible/</a:t>
            </a:r>
            <a:r>
              <a:rPr lang="en-IN" sz="1200" b="0" dirty="0" err="1"/>
              <a:t>ansible.cfg</a:t>
            </a:r>
            <a:endParaRPr lang="en-IN" sz="1200" b="0" dirty="0"/>
          </a:p>
          <a:p>
            <a:r>
              <a:rPr lang="en-IN" sz="1200" b="0" dirty="0" err="1"/>
              <a:t>retry_file_enabled</a:t>
            </a:r>
            <a:r>
              <a:rPr lang="en-IN" sz="1200" b="0" dirty="0"/>
              <a:t> = True</a:t>
            </a:r>
          </a:p>
          <a:p>
            <a:r>
              <a:rPr lang="en-IN" sz="1200" b="0" dirty="0" err="1"/>
              <a:t>host_key_checking</a:t>
            </a:r>
            <a:r>
              <a:rPr lang="en-IN" sz="1200" b="0" dirty="0"/>
              <a:t> = False</a:t>
            </a:r>
          </a:p>
          <a:p>
            <a:r>
              <a:rPr lang="en-IN" sz="1200" b="0" dirty="0"/>
              <a:t>vi /</a:t>
            </a:r>
            <a:r>
              <a:rPr lang="en-IN" sz="1200" b="0" dirty="0" err="1"/>
              <a:t>ets</a:t>
            </a:r>
            <a:r>
              <a:rPr lang="en-IN" sz="1200" b="0" dirty="0"/>
              <a:t>/ansible/hosts</a:t>
            </a:r>
          </a:p>
          <a:p>
            <a:r>
              <a:rPr lang="en-IN" sz="1200" b="0" dirty="0"/>
              <a:t>[webservers]</a:t>
            </a:r>
          </a:p>
          <a:p>
            <a:r>
              <a:rPr lang="en-IN" sz="1200" b="0" dirty="0"/>
              <a:t>add </a:t>
            </a:r>
            <a:r>
              <a:rPr lang="en-IN" sz="1200" b="0" dirty="0" err="1"/>
              <a:t>ips</a:t>
            </a:r>
            <a:endParaRPr lang="en-IN" sz="1200" b="0" dirty="0"/>
          </a:p>
          <a:p>
            <a:r>
              <a:rPr lang="en-IN" sz="1200" b="0" dirty="0"/>
              <a:t>[</a:t>
            </a:r>
            <a:r>
              <a:rPr lang="en-IN" sz="1200" b="0" dirty="0" err="1"/>
              <a:t>loadbalancer</a:t>
            </a:r>
            <a:r>
              <a:rPr lang="en-IN" sz="1200" b="0" dirty="0"/>
              <a:t>]</a:t>
            </a:r>
          </a:p>
          <a:p>
            <a:r>
              <a:rPr lang="en-IN" sz="1200" b="0" dirty="0"/>
              <a:t>add </a:t>
            </a:r>
            <a:r>
              <a:rPr lang="en-IN" sz="1200" b="0" dirty="0" err="1"/>
              <a:t>ips</a:t>
            </a:r>
            <a:endParaRPr lang="en-IN" sz="1200" b="0" dirty="0"/>
          </a:p>
          <a:p>
            <a:r>
              <a:rPr lang="en-IN" sz="1200" b="0" dirty="0"/>
              <a:t>---#</a:t>
            </a:r>
            <a:r>
              <a:rPr lang="en-IN" sz="1200" b="0" dirty="0" err="1"/>
              <a:t>dryrun.yml</a:t>
            </a:r>
            <a:endParaRPr lang="en-IN" sz="1200" b="0" dirty="0"/>
          </a:p>
          <a:p>
            <a:r>
              <a:rPr lang="en-IN" sz="1200" b="0" dirty="0"/>
              <a:t>- </a:t>
            </a:r>
            <a:r>
              <a:rPr lang="en-IN" sz="1200" b="0" dirty="0" err="1"/>
              <a:t>hosts:all</a:t>
            </a:r>
            <a:endParaRPr lang="en-IN" sz="1200" b="0" dirty="0"/>
          </a:p>
          <a:p>
            <a:r>
              <a:rPr lang="en-IN" sz="1200" b="0" dirty="0"/>
              <a:t>  </a:t>
            </a:r>
            <a:r>
              <a:rPr lang="en-IN" sz="1200" b="0" dirty="0" err="1"/>
              <a:t>become:True</a:t>
            </a:r>
            <a:endParaRPr lang="en-IN" sz="1200" b="0" dirty="0"/>
          </a:p>
          <a:p>
            <a:r>
              <a:rPr lang="en-IN" sz="1200" b="0" dirty="0"/>
              <a:t>    </a:t>
            </a:r>
            <a:r>
              <a:rPr lang="en-IN" sz="1200" b="0" dirty="0" err="1"/>
              <a:t>tasks:"Git</a:t>
            </a:r>
            <a:r>
              <a:rPr lang="en-IN" sz="1200" b="0" dirty="0"/>
              <a:t> installation"</a:t>
            </a:r>
          </a:p>
          <a:p>
            <a:r>
              <a:rPr lang="en-IN" sz="1200" b="0" dirty="0"/>
              <a:t>      - </a:t>
            </a:r>
            <a:r>
              <a:rPr lang="en-IN" sz="1200" b="0" dirty="0" err="1"/>
              <a:t>name:Install</a:t>
            </a:r>
            <a:r>
              <a:rPr lang="en-IN" sz="1200" b="0" dirty="0"/>
              <a:t> git</a:t>
            </a:r>
          </a:p>
          <a:p>
            <a:r>
              <a:rPr lang="en-IN" sz="1200" b="0" dirty="0"/>
              <a:t>        yum</a:t>
            </a:r>
          </a:p>
          <a:p>
            <a:r>
              <a:rPr lang="en-IN" sz="1200" b="0" dirty="0"/>
              <a:t>        </a:t>
            </a:r>
            <a:r>
              <a:rPr lang="en-IN" sz="1200" b="0" dirty="0" err="1"/>
              <a:t>name:git</a:t>
            </a:r>
            <a:endParaRPr lang="en-IN" sz="1200" b="0" dirty="0"/>
          </a:p>
          <a:p>
            <a:r>
              <a:rPr lang="en-IN" sz="1200" b="0" dirty="0"/>
              <a:t>        </a:t>
            </a:r>
            <a:r>
              <a:rPr lang="en-IN" sz="1200" b="0" dirty="0" err="1"/>
              <a:t>state:present</a:t>
            </a:r>
            <a:r>
              <a:rPr lang="en-IN" sz="1200" b="0" dirty="0"/>
              <a:t>        </a:t>
            </a:r>
          </a:p>
          <a:p>
            <a:endParaRPr lang="en-IN" sz="1200" b="0" dirty="0"/>
          </a:p>
          <a:p>
            <a:r>
              <a:rPr lang="en-IN" sz="1200" b="0" dirty="0"/>
              <a:t>$ ansible-playbook </a:t>
            </a:r>
            <a:r>
              <a:rPr lang="en-IN" sz="1200" b="0" dirty="0" err="1"/>
              <a:t>dryrun.yml</a:t>
            </a:r>
            <a:endParaRPr lang="en-IN" sz="1200" b="0" dirty="0"/>
          </a:p>
        </p:txBody>
      </p:sp>
    </p:spTree>
    <p:extLst>
      <p:ext uri="{BB962C8B-B14F-4D97-AF65-F5344CB8AC3E}">
        <p14:creationId xmlns:p14="http://schemas.microsoft.com/office/powerpoint/2010/main" val="3310844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D4962F4-3E74-4BD9-A65F-D93DA708F2CF}"/>
              </a:ext>
            </a:extLst>
          </p:cNvPr>
          <p:cNvPicPr>
            <a:picLocks noChangeAspect="1"/>
          </p:cNvPicPr>
          <p:nvPr/>
        </p:nvPicPr>
        <p:blipFill>
          <a:blip r:embed="rId2"/>
          <a:stretch>
            <a:fillRect/>
          </a:stretch>
        </p:blipFill>
        <p:spPr>
          <a:xfrm>
            <a:off x="792088" y="316084"/>
            <a:ext cx="6180212" cy="3913016"/>
          </a:xfrm>
          <a:prstGeom prst="rect">
            <a:avLst/>
          </a:prstGeom>
        </p:spPr>
      </p:pic>
      <p:pic>
        <p:nvPicPr>
          <p:cNvPr id="7" name="Picture 6">
            <a:extLst>
              <a:ext uri="{FF2B5EF4-FFF2-40B4-BE49-F238E27FC236}">
                <a16:creationId xmlns:a16="http://schemas.microsoft.com/office/drawing/2014/main" id="{40D9020D-2B92-429A-B72E-98B134326803}"/>
              </a:ext>
            </a:extLst>
          </p:cNvPr>
          <p:cNvPicPr>
            <a:picLocks noChangeAspect="1"/>
          </p:cNvPicPr>
          <p:nvPr/>
        </p:nvPicPr>
        <p:blipFill>
          <a:blip r:embed="rId3"/>
          <a:stretch>
            <a:fillRect/>
          </a:stretch>
        </p:blipFill>
        <p:spPr>
          <a:xfrm>
            <a:off x="6526300" y="316084"/>
            <a:ext cx="5311600" cy="5715371"/>
          </a:xfrm>
          <a:prstGeom prst="rect">
            <a:avLst/>
          </a:prstGeom>
        </p:spPr>
      </p:pic>
    </p:spTree>
    <p:extLst>
      <p:ext uri="{BB962C8B-B14F-4D97-AF65-F5344CB8AC3E}">
        <p14:creationId xmlns:p14="http://schemas.microsoft.com/office/powerpoint/2010/main" val="1796125969"/>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68F7A71C-6E09-492B-B12A-245CA24CFA52}"/>
              </a:ext>
            </a:extLst>
          </p:cNvPr>
          <p:cNvSpPr>
            <a:spLocks noGrp="1"/>
          </p:cNvSpPr>
          <p:nvPr>
            <p:ph type="body" sz="half" idx="16"/>
          </p:nvPr>
        </p:nvSpPr>
        <p:spPr>
          <a:xfrm>
            <a:off x="179294" y="134472"/>
            <a:ext cx="9386047" cy="6633882"/>
          </a:xfrm>
        </p:spPr>
        <p:txBody>
          <a:bodyPr>
            <a:noAutofit/>
          </a:bodyPr>
          <a:lstStyle/>
          <a:p>
            <a:pPr algn="ctr"/>
            <a:r>
              <a:rPr lang="en-IN" sz="3200" b="0" dirty="0">
                <a:solidFill>
                  <a:schemeClr val="accent2"/>
                </a:solidFill>
              </a:rPr>
              <a:t>Ansible Tower:</a:t>
            </a:r>
          </a:p>
          <a:p>
            <a:r>
              <a:rPr lang="en-US" sz="1400" b="0" i="1" dirty="0">
                <a:solidFill>
                  <a:schemeClr val="tx1"/>
                </a:solidFill>
              </a:rPr>
              <a:t>Ansible Tower(RedHat Ansible Tower) is web-based GUI tool, we can manage our infrastructure centrally and control most aspects of infrastructure configuration.</a:t>
            </a:r>
          </a:p>
          <a:p>
            <a:r>
              <a:rPr lang="en-US" sz="1400" b="0" i="1" dirty="0">
                <a:solidFill>
                  <a:schemeClr val="tx1"/>
                </a:solidFill>
              </a:rPr>
              <a:t>It support </a:t>
            </a:r>
            <a:r>
              <a:rPr lang="en-US" sz="1400" b="0" i="1" dirty="0" err="1">
                <a:solidFill>
                  <a:schemeClr val="tx1"/>
                </a:solidFill>
              </a:rPr>
              <a:t>roal</a:t>
            </a:r>
            <a:r>
              <a:rPr lang="en-US" sz="1400" b="0" i="1" dirty="0">
                <a:solidFill>
                  <a:schemeClr val="tx1"/>
                </a:solidFill>
              </a:rPr>
              <a:t> based projects</a:t>
            </a:r>
          </a:p>
          <a:p>
            <a:r>
              <a:rPr lang="en-US" sz="1400" b="0" i="1" dirty="0">
                <a:solidFill>
                  <a:schemeClr val="tx1"/>
                </a:solidFill>
              </a:rPr>
              <a:t>It is an enterprise edition, not free.</a:t>
            </a:r>
          </a:p>
          <a:p>
            <a:r>
              <a:rPr lang="en-US" sz="1400" i="1" dirty="0">
                <a:solidFill>
                  <a:schemeClr val="accent5"/>
                </a:solidFill>
              </a:rPr>
              <a:t>Ansible Tower Features</a:t>
            </a:r>
          </a:p>
          <a:p>
            <a:r>
              <a:rPr lang="en-US" sz="1400" b="0" i="1" dirty="0">
                <a:solidFill>
                  <a:schemeClr val="tx1"/>
                </a:solidFill>
              </a:rPr>
              <a:t>Graphical user interface (GUI) dashboard.</a:t>
            </a:r>
          </a:p>
          <a:p>
            <a:r>
              <a:rPr lang="en-US" sz="1400" b="0" i="1" dirty="0">
                <a:solidFill>
                  <a:schemeClr val="tx1"/>
                </a:solidFill>
              </a:rPr>
              <a:t>Role-based access control.</a:t>
            </a:r>
          </a:p>
          <a:p>
            <a:r>
              <a:rPr lang="en-US" sz="1400" b="0" i="1" dirty="0">
                <a:solidFill>
                  <a:schemeClr val="tx1"/>
                </a:solidFill>
              </a:rPr>
              <a:t>Job scheduling.</a:t>
            </a:r>
          </a:p>
          <a:p>
            <a:r>
              <a:rPr lang="en-US" sz="1400" b="0" i="1" dirty="0">
                <a:solidFill>
                  <a:schemeClr val="tx1"/>
                </a:solidFill>
              </a:rPr>
              <a:t>Multi-playbook workflows.</a:t>
            </a:r>
          </a:p>
          <a:p>
            <a:r>
              <a:rPr lang="en-US" sz="1400" b="0" i="1" dirty="0">
                <a:solidFill>
                  <a:schemeClr val="tx1"/>
                </a:solidFill>
              </a:rPr>
              <a:t>External logging integrations.</a:t>
            </a:r>
          </a:p>
          <a:p>
            <a:r>
              <a:rPr lang="en-US" sz="1400" b="0" i="1" dirty="0">
                <a:solidFill>
                  <a:schemeClr val="tx1"/>
                </a:solidFill>
              </a:rPr>
              <a:t>Real-time job status updates.</a:t>
            </a:r>
          </a:p>
          <a:p>
            <a:r>
              <a:rPr lang="en-US" sz="1400" b="0" i="1" dirty="0">
                <a:solidFill>
                  <a:schemeClr val="tx1"/>
                </a:solidFill>
              </a:rPr>
              <a:t>Clean dashboard</a:t>
            </a:r>
          </a:p>
          <a:p>
            <a:r>
              <a:rPr lang="en-US" sz="1400" b="0" i="1" dirty="0">
                <a:solidFill>
                  <a:schemeClr val="tx1"/>
                </a:solidFill>
              </a:rPr>
              <a:t>To set the notifications</a:t>
            </a:r>
          </a:p>
          <a:p>
            <a:r>
              <a:rPr lang="en-US" sz="1400" b="0" i="1" dirty="0">
                <a:solidFill>
                  <a:schemeClr val="tx1"/>
                </a:solidFill>
              </a:rPr>
              <a:t>Audit job and tower resource</a:t>
            </a:r>
          </a:p>
          <a:p>
            <a:r>
              <a:rPr lang="en-US" sz="1400" b="0" i="1" dirty="0">
                <a:solidFill>
                  <a:schemeClr val="tx1"/>
                </a:solidFill>
              </a:rPr>
              <a:t>Self service UI</a:t>
            </a:r>
          </a:p>
          <a:p>
            <a:r>
              <a:rPr lang="en-US" sz="1400" b="0" i="1" dirty="0">
                <a:solidFill>
                  <a:schemeClr val="tx1"/>
                </a:solidFill>
              </a:rPr>
              <a:t>REST API to take it father</a:t>
            </a:r>
          </a:p>
          <a:p>
            <a:r>
              <a:rPr lang="en-US" sz="1400" b="0" i="1" dirty="0">
                <a:solidFill>
                  <a:schemeClr val="tx1"/>
                </a:solidFill>
              </a:rPr>
              <a:t>Store the credential safely for different tools</a:t>
            </a:r>
          </a:p>
          <a:p>
            <a:r>
              <a:rPr lang="en-US" sz="1400" b="0" i="1" dirty="0">
                <a:solidFill>
                  <a:schemeClr val="tx1"/>
                </a:solidFill>
              </a:rPr>
              <a:t>manage inventory dynamically</a:t>
            </a:r>
          </a:p>
          <a:p>
            <a:pPr algn="ctr"/>
            <a:r>
              <a:rPr lang="en-IN" sz="1100" b="0" dirty="0">
                <a:solidFill>
                  <a:schemeClr val="tx1"/>
                </a:solidFill>
              </a:rPr>
              <a:t>Linux OS 64-bit min 20 GB H Disk min 4 GB RAM</a:t>
            </a:r>
          </a:p>
          <a:p>
            <a:pPr algn="ctr"/>
            <a:r>
              <a:rPr lang="en-IN" sz="1100" b="0" dirty="0">
                <a:solidFill>
                  <a:schemeClr val="tx1"/>
                </a:solidFill>
              </a:rPr>
              <a:t>if using AWS m4.large</a:t>
            </a:r>
          </a:p>
        </p:txBody>
      </p:sp>
      <p:sp>
        <p:nvSpPr>
          <p:cNvPr id="5" name="TextBox 4">
            <a:extLst>
              <a:ext uri="{FF2B5EF4-FFF2-40B4-BE49-F238E27FC236}">
                <a16:creationId xmlns:a16="http://schemas.microsoft.com/office/drawing/2014/main" id="{C3654484-4616-4DA0-9B6F-C4E9A8FF26A6}"/>
              </a:ext>
            </a:extLst>
          </p:cNvPr>
          <p:cNvSpPr txBox="1"/>
          <p:nvPr/>
        </p:nvSpPr>
        <p:spPr>
          <a:xfrm>
            <a:off x="6858001" y="1281955"/>
            <a:ext cx="2465294" cy="5078313"/>
          </a:xfrm>
          <a:prstGeom prst="rect">
            <a:avLst/>
          </a:prstGeom>
          <a:noFill/>
        </p:spPr>
        <p:txBody>
          <a:bodyPr wrap="square">
            <a:spAutoFit/>
          </a:bodyPr>
          <a:lstStyle/>
          <a:p>
            <a:r>
              <a:rPr lang="en-IN" b="1" dirty="0"/>
              <a:t>1.Views</a:t>
            </a:r>
          </a:p>
          <a:p>
            <a:r>
              <a:rPr lang="en-IN" dirty="0"/>
              <a:t>    </a:t>
            </a:r>
            <a:r>
              <a:rPr lang="en-IN" dirty="0">
                <a:solidFill>
                  <a:schemeClr val="accent5"/>
                </a:solidFill>
              </a:rPr>
              <a:t>Dashboard</a:t>
            </a:r>
          </a:p>
          <a:p>
            <a:r>
              <a:rPr lang="en-IN" dirty="0">
                <a:solidFill>
                  <a:schemeClr val="accent5"/>
                </a:solidFill>
              </a:rPr>
              <a:t>    jobs</a:t>
            </a:r>
          </a:p>
          <a:p>
            <a:r>
              <a:rPr lang="en-IN" dirty="0">
                <a:solidFill>
                  <a:schemeClr val="accent5"/>
                </a:solidFill>
              </a:rPr>
              <a:t>    schedules</a:t>
            </a:r>
          </a:p>
          <a:p>
            <a:r>
              <a:rPr lang="en-IN" dirty="0">
                <a:solidFill>
                  <a:schemeClr val="accent5"/>
                </a:solidFill>
              </a:rPr>
              <a:t>    my view</a:t>
            </a:r>
          </a:p>
          <a:p>
            <a:r>
              <a:rPr lang="en-IN" b="1" dirty="0"/>
              <a:t>2.Resources</a:t>
            </a:r>
          </a:p>
          <a:p>
            <a:r>
              <a:rPr lang="en-IN" dirty="0"/>
              <a:t>    </a:t>
            </a:r>
            <a:r>
              <a:rPr lang="en-IN" dirty="0">
                <a:solidFill>
                  <a:schemeClr val="accent5"/>
                </a:solidFill>
              </a:rPr>
              <a:t>Templates</a:t>
            </a:r>
          </a:p>
          <a:p>
            <a:r>
              <a:rPr lang="en-IN" dirty="0">
                <a:solidFill>
                  <a:schemeClr val="accent5"/>
                </a:solidFill>
              </a:rPr>
              <a:t>    credential</a:t>
            </a:r>
          </a:p>
          <a:p>
            <a:r>
              <a:rPr lang="en-IN" dirty="0">
                <a:solidFill>
                  <a:schemeClr val="accent5"/>
                </a:solidFill>
              </a:rPr>
              <a:t>    projects</a:t>
            </a:r>
          </a:p>
          <a:p>
            <a:r>
              <a:rPr lang="en-IN" dirty="0">
                <a:solidFill>
                  <a:schemeClr val="accent5"/>
                </a:solidFill>
              </a:rPr>
              <a:t>    inventories</a:t>
            </a:r>
          </a:p>
          <a:p>
            <a:r>
              <a:rPr lang="en-IN" dirty="0">
                <a:solidFill>
                  <a:schemeClr val="accent5"/>
                </a:solidFill>
              </a:rPr>
              <a:t>    inventory scripts</a:t>
            </a:r>
          </a:p>
          <a:p>
            <a:r>
              <a:rPr lang="en-IN" b="1" dirty="0"/>
              <a:t>3.Access</a:t>
            </a:r>
          </a:p>
          <a:p>
            <a:r>
              <a:rPr lang="en-IN" dirty="0"/>
              <a:t>   </a:t>
            </a:r>
            <a:r>
              <a:rPr lang="en-IN" dirty="0">
                <a:solidFill>
                  <a:schemeClr val="accent5"/>
                </a:solidFill>
              </a:rPr>
              <a:t>Organization</a:t>
            </a:r>
          </a:p>
          <a:p>
            <a:r>
              <a:rPr lang="en-IN" dirty="0">
                <a:solidFill>
                  <a:schemeClr val="accent5"/>
                </a:solidFill>
              </a:rPr>
              <a:t>   users</a:t>
            </a:r>
          </a:p>
          <a:p>
            <a:r>
              <a:rPr lang="en-IN" dirty="0">
                <a:solidFill>
                  <a:schemeClr val="accent5"/>
                </a:solidFill>
              </a:rPr>
              <a:t>   trams</a:t>
            </a:r>
          </a:p>
          <a:p>
            <a:r>
              <a:rPr lang="en-IN" b="1" dirty="0"/>
              <a:t>4.ADMINISTRATION</a:t>
            </a:r>
          </a:p>
          <a:p>
            <a:r>
              <a:rPr lang="en-IN" dirty="0"/>
              <a:t>   </a:t>
            </a:r>
            <a:r>
              <a:rPr lang="en-IN" dirty="0">
                <a:solidFill>
                  <a:schemeClr val="accent5"/>
                </a:solidFill>
              </a:rPr>
              <a:t>credential type</a:t>
            </a:r>
          </a:p>
          <a:p>
            <a:r>
              <a:rPr lang="en-IN" dirty="0">
                <a:solidFill>
                  <a:schemeClr val="accent5"/>
                </a:solidFill>
              </a:rPr>
              <a:t>   notifications</a:t>
            </a:r>
          </a:p>
        </p:txBody>
      </p:sp>
    </p:spTree>
    <p:extLst>
      <p:ext uri="{BB962C8B-B14F-4D97-AF65-F5344CB8AC3E}">
        <p14:creationId xmlns:p14="http://schemas.microsoft.com/office/powerpoint/2010/main" val="8010531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descr="Graphical user interface&#10;&#10;Description automatically generated with medium confidence">
            <a:extLst>
              <a:ext uri="{FF2B5EF4-FFF2-40B4-BE49-F238E27FC236}">
                <a16:creationId xmlns:a16="http://schemas.microsoft.com/office/drawing/2014/main" id="{9EAC62AD-9281-47F6-9908-E766D11560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4" cy="6858000"/>
          </a:xfrm>
          <a:prstGeom prst="rect">
            <a:avLst/>
          </a:prstGeom>
        </p:spPr>
      </p:pic>
    </p:spTree>
    <p:extLst>
      <p:ext uri="{BB962C8B-B14F-4D97-AF65-F5344CB8AC3E}">
        <p14:creationId xmlns:p14="http://schemas.microsoft.com/office/powerpoint/2010/main" val="178407187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Graphical user interface&#10;&#10;Description automatically generated">
            <a:extLst>
              <a:ext uri="{FF2B5EF4-FFF2-40B4-BE49-F238E27FC236}">
                <a16:creationId xmlns:a16="http://schemas.microsoft.com/office/drawing/2014/main" id="{1A3E394E-CF10-4B46-BD80-7B5E0A88A2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014976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8786D662-956D-499D-A16E-0AE9FF69D1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3721760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Graphical user interface, table&#10;&#10;Description automatically generated">
            <a:extLst>
              <a:ext uri="{FF2B5EF4-FFF2-40B4-BE49-F238E27FC236}">
                <a16:creationId xmlns:a16="http://schemas.microsoft.com/office/drawing/2014/main" id="{43C65AC7-F148-4CE4-ADA5-BCB45BF886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3625861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AD37B09-9F70-42BC-A8D8-898B771BB969}"/>
              </a:ext>
            </a:extLst>
          </p:cNvPr>
          <p:cNvPicPr>
            <a:picLocks noGrp="1" noChangeAspect="1"/>
          </p:cNvPicPr>
          <p:nvPr>
            <p:ph idx="1"/>
          </p:nvPr>
        </p:nvPicPr>
        <p:blipFill>
          <a:blip r:embed="rId2"/>
          <a:stretch>
            <a:fillRect/>
          </a:stretch>
        </p:blipFill>
        <p:spPr>
          <a:xfrm>
            <a:off x="2220894" y="710500"/>
            <a:ext cx="7750212" cy="5159187"/>
          </a:xfrm>
        </p:spPr>
      </p:pic>
    </p:spTree>
    <p:extLst>
      <p:ext uri="{BB962C8B-B14F-4D97-AF65-F5344CB8AC3E}">
        <p14:creationId xmlns:p14="http://schemas.microsoft.com/office/powerpoint/2010/main" val="254032613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2B42F22-507E-41E9-8E9B-32B860AED0F4}"/>
              </a:ext>
            </a:extLst>
          </p:cNvPr>
          <p:cNvPicPr>
            <a:picLocks noGrp="1" noChangeAspect="1"/>
          </p:cNvPicPr>
          <p:nvPr>
            <p:ph idx="1"/>
          </p:nvPr>
        </p:nvPicPr>
        <p:blipFill>
          <a:blip r:embed="rId2"/>
          <a:stretch>
            <a:fillRect/>
          </a:stretch>
        </p:blipFill>
        <p:spPr>
          <a:xfrm>
            <a:off x="2064670" y="670019"/>
            <a:ext cx="8062659" cy="5159187"/>
          </a:xfrm>
        </p:spPr>
      </p:pic>
    </p:spTree>
    <p:extLst>
      <p:ext uri="{BB962C8B-B14F-4D97-AF65-F5344CB8AC3E}">
        <p14:creationId xmlns:p14="http://schemas.microsoft.com/office/powerpoint/2010/main" val="2940254316"/>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E5F6F86-E2EB-4157-A515-AEF830080634}"/>
              </a:ext>
            </a:extLst>
          </p:cNvPr>
          <p:cNvPicPr>
            <a:picLocks noGrp="1" noChangeAspect="1"/>
          </p:cNvPicPr>
          <p:nvPr>
            <p:ph idx="1"/>
          </p:nvPr>
        </p:nvPicPr>
        <p:blipFill>
          <a:blip r:embed="rId2"/>
          <a:stretch>
            <a:fillRect/>
          </a:stretch>
        </p:blipFill>
        <p:spPr>
          <a:xfrm>
            <a:off x="2116668" y="643467"/>
            <a:ext cx="7958663" cy="5571065"/>
          </a:xfrm>
          <a:prstGeom prst="rect">
            <a:avLst/>
          </a:prstGeom>
          <a:ln>
            <a:noFill/>
          </a:ln>
        </p:spPr>
      </p:pic>
    </p:spTree>
    <p:extLst>
      <p:ext uri="{BB962C8B-B14F-4D97-AF65-F5344CB8AC3E}">
        <p14:creationId xmlns:p14="http://schemas.microsoft.com/office/powerpoint/2010/main" val="3825704638"/>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3431156-904D-40D2-9907-FAA53E9C189F}"/>
              </a:ext>
            </a:extLst>
          </p:cNvPr>
          <p:cNvPicPr>
            <a:picLocks noGrp="1" noChangeAspect="1"/>
          </p:cNvPicPr>
          <p:nvPr>
            <p:ph idx="1"/>
          </p:nvPr>
        </p:nvPicPr>
        <p:blipFill>
          <a:blip r:embed="rId2"/>
          <a:stretch>
            <a:fillRect/>
          </a:stretch>
        </p:blipFill>
        <p:spPr>
          <a:xfrm>
            <a:off x="2735289" y="1203615"/>
            <a:ext cx="6721422" cy="4290432"/>
          </a:xfrm>
        </p:spPr>
      </p:pic>
    </p:spTree>
    <p:extLst>
      <p:ext uri="{BB962C8B-B14F-4D97-AF65-F5344CB8AC3E}">
        <p14:creationId xmlns:p14="http://schemas.microsoft.com/office/powerpoint/2010/main" val="207774972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4B1DED4-C2EE-4527-92C2-20E3CB439F88}"/>
              </a:ext>
            </a:extLst>
          </p:cNvPr>
          <p:cNvPicPr>
            <a:picLocks noGrp="1" noChangeAspect="1"/>
          </p:cNvPicPr>
          <p:nvPr>
            <p:ph idx="1"/>
          </p:nvPr>
        </p:nvPicPr>
        <p:blipFill>
          <a:blip r:embed="rId2"/>
          <a:stretch>
            <a:fillRect/>
          </a:stretch>
        </p:blipFill>
        <p:spPr>
          <a:xfrm>
            <a:off x="2144687" y="831957"/>
            <a:ext cx="7902625" cy="4854361"/>
          </a:xfrm>
        </p:spPr>
      </p:pic>
    </p:spTree>
    <p:extLst>
      <p:ext uri="{BB962C8B-B14F-4D97-AF65-F5344CB8AC3E}">
        <p14:creationId xmlns:p14="http://schemas.microsoft.com/office/powerpoint/2010/main" val="3105674264"/>
      </p:ext>
    </p:extLst>
  </p:cSld>
  <p:clrMapOvr>
    <a:masterClrMapping/>
  </p:clrMapOvr>
  <p:transition spd="slow">
    <p:wipe/>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735</TotalTime>
  <Words>3413</Words>
  <Application>Microsoft Office PowerPoint</Application>
  <PresentationFormat>Widescreen</PresentationFormat>
  <Paragraphs>527</Paragraphs>
  <Slides>44</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44</vt:i4>
      </vt:variant>
    </vt:vector>
  </HeadingPairs>
  <TitlesOfParts>
    <vt:vector size="52" baseType="lpstr">
      <vt:lpstr>Arial</vt:lpstr>
      <vt:lpstr>Calibri</vt:lpstr>
      <vt:lpstr>Calibri Light</vt:lpstr>
      <vt:lpstr>Helvetica</vt:lpstr>
      <vt:lpstr>Menlo</vt:lpstr>
      <vt:lpstr>Roboto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Ansible Architecture</vt:lpstr>
      <vt:lpstr>PowerPoint Presentation</vt:lpstr>
      <vt:lpstr>Potential Future Topics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is Ansible?</vt:lpstr>
      <vt:lpstr>How does Ansible work?</vt:lpstr>
      <vt:lpstr>How does Ansible work? – Agentless</vt:lpstr>
      <vt:lpstr>How does Ansible work? – Modules</vt:lpstr>
      <vt:lpstr>How does Ansible work? – Tasks</vt:lpstr>
      <vt:lpstr>How does Ansible work? – Plays</vt:lpstr>
      <vt:lpstr>How does Ansible work? – Variables</vt:lpstr>
      <vt:lpstr>How does Ansible work? – Playbook</vt:lpstr>
      <vt:lpstr>How does Ansible work? – Inventory</vt:lpstr>
      <vt:lpstr>Beau’s imagined use cases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Ansible</dc:title>
  <dc:creator>Rahamthulla Shaik</dc:creator>
  <cp:lastModifiedBy>Rahamthulla Shaik</cp:lastModifiedBy>
  <cp:revision>99</cp:revision>
  <dcterms:created xsi:type="dcterms:W3CDTF">2022-02-27T11:49:42Z</dcterms:created>
  <dcterms:modified xsi:type="dcterms:W3CDTF">2022-05-08T05:48:01Z</dcterms:modified>
</cp:coreProperties>
</file>

<file path=docProps/thumbnail.jpeg>
</file>